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1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7" r:id="rId18"/>
    <p:sldId id="273" r:id="rId19"/>
    <p:sldId id="274" r:id="rId20"/>
    <p:sldId id="275" r:id="rId21"/>
    <p:sldId id="276" r:id="rId22"/>
    <p:sldId id="278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04" autoAdjust="0"/>
    <p:restoredTop sz="90929"/>
  </p:normalViewPr>
  <p:slideViewPr>
    <p:cSldViewPr>
      <p:cViewPr varScale="1">
        <p:scale>
          <a:sx n="71" d="100"/>
          <a:sy n="71" d="100"/>
        </p:scale>
        <p:origin x="-108" y="-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AC57E-5CCA-42C0-BE0F-45121F908ED7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B9194-3501-4FCB-9029-4EFBFB847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B9194-3501-4FCB-9029-4EFBFB8473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B9194-3501-4FCB-9029-4EFBFB84731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B9194-3501-4FCB-9029-4EFBFB84731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B9194-3501-4FCB-9029-4EFBFB84731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B9194-3501-4FCB-9029-4EFBFB84731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B9194-3501-4FCB-9029-4EFBFB84731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B9194-3501-4FCB-9029-4EFBFB84731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B9194-3501-4FCB-9029-4EFBFB84731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B9194-3501-4FCB-9029-4EFBFB84731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B9194-3501-4FCB-9029-4EFBFB84731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B9194-3501-4FCB-9029-4EFBFB84731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B9194-3501-4FCB-9029-4EFBFB84731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B9194-3501-4FCB-9029-4EFBFB84731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B9194-3501-4FCB-9029-4EFBFB84731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B9194-3501-4FCB-9029-4EFBFB84731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B9194-3501-4FCB-9029-4EFBFB84731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B9194-3501-4FCB-9029-4EFBFB84731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B9194-3501-4FCB-9029-4EFBFB84731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B9194-3501-4FCB-9029-4EFBFB84731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B9194-3501-4FCB-9029-4EFBFB84731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B9194-3501-4FCB-9029-4EFBFB84731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B9194-3501-4FCB-9029-4EFBFB84731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63406-C2BE-4793-8AC1-F4193BD3C8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95BD7-F803-4D8C-9A68-A159AA1790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6E27A-B5FE-4C4F-89CE-B06E01DFD5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3BD52-79DB-4598-A360-F2C485A6D5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4AE03-0657-4080-8EB2-C133CAD3A2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96ECE-9311-49C9-A695-E2BC4DBEA9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93056-0964-4A62-A57D-2A61BF2453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C7627-C299-478E-A445-DCBCB001D7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05DA0-8597-47AD-86F9-4095166854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6AFAA-BB7F-4E73-942C-B290D26BF2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A61C7-8AD8-4193-8250-5CFCDDDA54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100000">
              <a:srgbClr val="000099">
                <a:gamma/>
                <a:shade val="4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BEC1A6-9970-479C-A2E8-B4940C9FD0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2.xml"/><Relationship Id="rId21" Type="http://schemas.openxmlformats.org/officeDocument/2006/relationships/slide" Target="slide3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" Type="http://schemas.openxmlformats.org/officeDocument/2006/relationships/notesSlide" Target="../notesSlides/notesSlide1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image" Target="../media/image1.gif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AutoShape 1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76400" y="2895600"/>
            <a:ext cx="1219200" cy="914400"/>
          </a:xfrm>
          <a:prstGeom prst="actionButtonBlank">
            <a:avLst/>
          </a:prstGeom>
          <a:gradFill rotWithShape="0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0" scaled="1"/>
          </a:gra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hlinkClick r:id="rId3" action="ppaction://hlinksldjump"/>
              </a:rPr>
              <a:t>100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73" name="AutoShape 2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76400" y="5638800"/>
            <a:ext cx="1219200" cy="914400"/>
          </a:xfrm>
          <a:prstGeom prst="actionButtonBlank">
            <a:avLst/>
          </a:prstGeom>
          <a:gradFill rotWithShape="0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0" scaled="1"/>
          </a:gra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hlinkClick r:id="rId4" action="ppaction://hlinksldjump"/>
              </a:rPr>
              <a:t>400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74" name="AutoShape 2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95600" y="2895600"/>
            <a:ext cx="1219200" cy="914400"/>
          </a:xfrm>
          <a:prstGeom prst="actionButtonBlank">
            <a:avLst/>
          </a:prstGeom>
          <a:gradFill rotWithShape="0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0" scaled="1"/>
          </a:gra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hlinkClick r:id="rId5" action="ppaction://hlinksldjump"/>
              </a:rPr>
              <a:t>100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75" name="AutoShape 27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95600" y="3810000"/>
            <a:ext cx="1219200" cy="914400"/>
          </a:xfrm>
          <a:prstGeom prst="actionButtonBlank">
            <a:avLst/>
          </a:prstGeom>
          <a:gradFill rotWithShape="0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0" scaled="1"/>
          </a:gra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  <a:hlinkClick r:id="rId6" action="ppaction://hlinksldjump"/>
              </a:rPr>
              <a:t>200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76" name="AutoShape 28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95600" y="4724400"/>
            <a:ext cx="1219200" cy="914400"/>
          </a:xfrm>
          <a:prstGeom prst="actionButtonBlank">
            <a:avLst/>
          </a:prstGeom>
          <a:gradFill rotWithShape="0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0" scaled="1"/>
          </a:gra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u="sng" dirty="0">
                <a:solidFill>
                  <a:schemeClr val="bg1"/>
                </a:solidFill>
              </a:rPr>
              <a:t>300</a:t>
            </a:r>
          </a:p>
        </p:txBody>
      </p:sp>
      <p:sp>
        <p:nvSpPr>
          <p:cNvPr id="2077" name="AutoShape 29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95600" y="5638800"/>
            <a:ext cx="1219200" cy="914400"/>
          </a:xfrm>
          <a:prstGeom prst="actionButtonBlank">
            <a:avLst/>
          </a:prstGeom>
          <a:gradFill rotWithShape="0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0" scaled="1"/>
          </a:gra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hlinkClick r:id="rId8" action="ppaction://hlinksldjump"/>
              </a:rPr>
              <a:t>400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78" name="AutoShape 30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14800" y="2895600"/>
            <a:ext cx="1219200" cy="914400"/>
          </a:xfrm>
          <a:prstGeom prst="actionButtonBlank">
            <a:avLst/>
          </a:prstGeom>
          <a:gradFill rotWithShape="0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0" scaled="1"/>
          </a:gra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u="sng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2079" name="AutoShape 31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14800" y="3810000"/>
            <a:ext cx="1219200" cy="914400"/>
          </a:xfrm>
          <a:prstGeom prst="actionButtonBlank">
            <a:avLst/>
          </a:prstGeom>
          <a:gradFill rotWithShape="0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0" scaled="1"/>
          </a:gra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  <a:hlinkClick r:id="rId10" action="ppaction://hlinksldjump"/>
              </a:rPr>
              <a:t>200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80" name="AutoShape 32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14800" y="4724400"/>
            <a:ext cx="1219200" cy="914400"/>
          </a:xfrm>
          <a:prstGeom prst="actionButtonBlank">
            <a:avLst/>
          </a:prstGeom>
          <a:gradFill rotWithShape="0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0" scaled="1"/>
          </a:gra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hlinkClick r:id="rId11" action="ppaction://hlinksldjump"/>
              </a:rPr>
              <a:t>300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81" name="AutoShape 33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14800" y="5638800"/>
            <a:ext cx="1219200" cy="914400"/>
          </a:xfrm>
          <a:prstGeom prst="actionButtonBlank">
            <a:avLst/>
          </a:prstGeom>
          <a:gradFill rotWithShape="0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0" scaled="1"/>
          </a:gra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u="sng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2082" name="AutoShape 34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0" y="2895600"/>
            <a:ext cx="1219200" cy="914400"/>
          </a:xfrm>
          <a:prstGeom prst="actionButtonBlank">
            <a:avLst/>
          </a:prstGeom>
          <a:gradFill rotWithShape="0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0" scaled="1"/>
          </a:gra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u="sng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2083" name="AutoShape 35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0" y="3810000"/>
            <a:ext cx="1219200" cy="914400"/>
          </a:xfrm>
          <a:prstGeom prst="actionButtonBlank">
            <a:avLst/>
          </a:prstGeom>
          <a:gradFill rotWithShape="0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0" scaled="1"/>
          </a:gra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u="sng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2084" name="AutoShape 36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0" y="4724400"/>
            <a:ext cx="1219200" cy="914400"/>
          </a:xfrm>
          <a:prstGeom prst="actionButtonBlank">
            <a:avLst/>
          </a:prstGeom>
          <a:gradFill rotWithShape="0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0" scaled="1"/>
          </a:gra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hlinkClick r:id="rId15" action="ppaction://hlinksldjump"/>
              </a:rPr>
              <a:t>300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85" name="AutoShape 37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0" y="5638800"/>
            <a:ext cx="1219200" cy="914400"/>
          </a:xfrm>
          <a:prstGeom prst="actionButtonBlank">
            <a:avLst/>
          </a:prstGeom>
          <a:gradFill rotWithShape="0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0" scaled="1"/>
          </a:gra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hlinkClick r:id="rId16" action="ppaction://hlinksldjump"/>
              </a:rPr>
              <a:t>400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86" name="AutoShape 38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2895600"/>
            <a:ext cx="1219200" cy="914400"/>
          </a:xfrm>
          <a:prstGeom prst="actionButtonBlank">
            <a:avLst/>
          </a:prstGeom>
          <a:gradFill rotWithShape="0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0" scaled="1"/>
          </a:gra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hlinkClick r:id="rId17" action="ppaction://hlinksldjump"/>
              </a:rPr>
              <a:t>100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87" name="AutoShape 39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3810000"/>
            <a:ext cx="1219200" cy="914400"/>
          </a:xfrm>
          <a:prstGeom prst="actionButtonBlank">
            <a:avLst/>
          </a:prstGeom>
          <a:gradFill rotWithShape="0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0" scaled="1"/>
          </a:gra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hlinkClick r:id="rId18" action="ppaction://hlinksldjump"/>
              </a:rPr>
              <a:t>200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88" name="AutoShape 40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4724400"/>
            <a:ext cx="1219200" cy="914400"/>
          </a:xfrm>
          <a:prstGeom prst="actionButtonBlank">
            <a:avLst/>
          </a:prstGeom>
          <a:gradFill rotWithShape="0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0" scaled="1"/>
          </a:gra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hlinkClick r:id="rId19" action="ppaction://hlinksldjump"/>
              </a:rPr>
              <a:t>300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89" name="AutoShape 41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638800"/>
            <a:ext cx="1219200" cy="914400"/>
          </a:xfrm>
          <a:prstGeom prst="actionButtonBlank">
            <a:avLst/>
          </a:prstGeom>
          <a:gradFill rotWithShape="0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0" scaled="1"/>
          </a:gra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hlinkClick r:id="rId20" action="ppaction://hlinksldjump"/>
              </a:rPr>
              <a:t>400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90" name="AutoShape 42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76400" y="3810000"/>
            <a:ext cx="1219200" cy="914400"/>
          </a:xfrm>
          <a:prstGeom prst="actionButtonBlank">
            <a:avLst/>
          </a:prstGeom>
          <a:gradFill rotWithShape="0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0" scaled="1"/>
          </a:gra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u="sng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2091" name="AutoShape 43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76400" y="4724400"/>
            <a:ext cx="1219200" cy="914400"/>
          </a:xfrm>
          <a:prstGeom prst="actionButtonBlank">
            <a:avLst/>
          </a:prstGeom>
          <a:gradFill rotWithShape="0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0" scaled="1"/>
          </a:gra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hlinkClick r:id="rId22" action="ppaction://hlinksldjump"/>
              </a:rPr>
              <a:t>300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2093" name="Picture 45" descr="C:\WINDOWS\Desktop\Student Teaching\sheen_00001.gif"/>
          <p:cNvPicPr>
            <a:picLocks noChangeAspect="1" noChangeArrowheads="1" noCrop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2362200" y="304800"/>
            <a:ext cx="4572000" cy="1455738"/>
          </a:xfrm>
          <a:prstGeom prst="rect">
            <a:avLst/>
          </a:prstGeom>
          <a:noFill/>
        </p:spPr>
      </p:pic>
      <p:sp>
        <p:nvSpPr>
          <p:cNvPr id="2105" name="AutoShape 5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04975" y="1938338"/>
            <a:ext cx="1219200" cy="914400"/>
          </a:xfrm>
          <a:prstGeom prst="actionButtonBlank">
            <a:avLst/>
          </a:prstGeom>
          <a:gradFill rotWithShape="0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0" scaled="1"/>
          </a:gra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Division</a:t>
            </a:r>
          </a:p>
        </p:txBody>
      </p:sp>
      <p:sp>
        <p:nvSpPr>
          <p:cNvPr id="2106" name="AutoShape 5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895600" y="1947863"/>
            <a:ext cx="1219200" cy="914400"/>
          </a:xfrm>
          <a:prstGeom prst="actionButtonBlank">
            <a:avLst/>
          </a:prstGeom>
          <a:gradFill rotWithShape="0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0" scaled="1"/>
          </a:gra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ts val="0"/>
              </a:spcBef>
            </a:pPr>
            <a:r>
              <a:rPr lang="en-US" sz="2000" dirty="0" smtClean="0">
                <a:solidFill>
                  <a:schemeClr val="bg1"/>
                </a:solidFill>
              </a:rPr>
              <a:t>Word </a:t>
            </a:r>
          </a:p>
          <a:p>
            <a:pPr algn="ctr">
              <a:spcBef>
                <a:spcPts val="0"/>
              </a:spcBef>
            </a:pPr>
            <a:r>
              <a:rPr lang="en-US" sz="2000" dirty="0" smtClean="0">
                <a:solidFill>
                  <a:schemeClr val="bg1"/>
                </a:solidFill>
              </a:rPr>
              <a:t>Problems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107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0" y="1938338"/>
            <a:ext cx="1219200" cy="914400"/>
          </a:xfrm>
          <a:prstGeom prst="actionButtonBlank">
            <a:avLst/>
          </a:prstGeom>
          <a:gradFill rotWithShape="0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0" scaled="1"/>
          </a:gra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900" dirty="0" smtClean="0">
                <a:solidFill>
                  <a:schemeClr val="bg1"/>
                </a:solidFill>
              </a:rPr>
              <a:t>Remainders</a:t>
            </a:r>
            <a:endParaRPr lang="en-US" sz="1900" dirty="0">
              <a:solidFill>
                <a:schemeClr val="bg1"/>
              </a:solidFill>
            </a:endParaRPr>
          </a:p>
        </p:txBody>
      </p:sp>
      <p:sp>
        <p:nvSpPr>
          <p:cNvPr id="2108" name="AutoShape 6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14800" y="1938338"/>
            <a:ext cx="1219200" cy="914400"/>
          </a:xfrm>
          <a:prstGeom prst="actionButtonBlank">
            <a:avLst/>
          </a:prstGeom>
          <a:gradFill rotWithShape="0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0" scaled="1"/>
          </a:gra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Coordinate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Grids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109" name="AutoShape 6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553200" y="1947863"/>
            <a:ext cx="1219200" cy="914400"/>
          </a:xfrm>
          <a:prstGeom prst="actionButtonBlank">
            <a:avLst/>
          </a:prstGeom>
          <a:gradFill rotWithShape="0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0" scaled="1"/>
          </a:gra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Vocabulary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2112" name="AutoShape 64">
            <a:hlinkClick r:id="rId2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096000"/>
            <a:ext cx="762000" cy="533400"/>
          </a:xfrm>
          <a:prstGeom prst="actionButtonBlank">
            <a:avLst/>
          </a:prstGeom>
          <a:gradFill rotWithShape="0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0" scaled="1"/>
          </a:gra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5410200"/>
            <a:ext cx="6400800" cy="14478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Where is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(14, 10)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31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705600" y="5562600"/>
            <a:ext cx="762000" cy="762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457200"/>
          <a:ext cx="6096000" cy="3423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279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4279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4279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4279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4279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4279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4279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4279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914402" y="-1"/>
            <a:ext cx="7010398" cy="4424066"/>
            <a:chOff x="914402" y="-1"/>
            <a:chExt cx="7010398" cy="4424066"/>
          </a:xfrm>
        </p:grpSpPr>
        <p:sp>
          <p:nvSpPr>
            <p:cNvPr id="8" name="TextBox 7"/>
            <p:cNvSpPr txBox="1"/>
            <p:nvPr/>
          </p:nvSpPr>
          <p:spPr>
            <a:xfrm>
              <a:off x="1219200" y="3962400"/>
              <a:ext cx="6705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0      2	   4       6     8      10    12    14    16    18     20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-874066" y="1788467"/>
              <a:ext cx="40386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0    2	4   6    8  10  12  14  16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Smiley Face 10"/>
          <p:cNvSpPr/>
          <p:nvPr/>
        </p:nvSpPr>
        <p:spPr>
          <a:xfrm>
            <a:off x="5410200" y="1524000"/>
            <a:ext cx="457200" cy="457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art 11"/>
          <p:cNvSpPr/>
          <p:nvPr/>
        </p:nvSpPr>
        <p:spPr>
          <a:xfrm>
            <a:off x="1219200" y="1219200"/>
            <a:ext cx="381000" cy="3048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24000" y="4419600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Where is the </a:t>
            </a:r>
            <a:r>
              <a:rPr lang="en-US" sz="4000" dirty="0" err="1" smtClean="0">
                <a:solidFill>
                  <a:schemeClr val="bg1"/>
                </a:solidFill>
              </a:rPr>
              <a:t>smilie</a:t>
            </a:r>
            <a:r>
              <a:rPr lang="en-US" sz="4000" dirty="0" smtClean="0">
                <a:solidFill>
                  <a:schemeClr val="bg1"/>
                </a:solidFill>
              </a:rPr>
              <a:t> face?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4" name="Lightning Bolt 13"/>
          <p:cNvSpPr/>
          <p:nvPr/>
        </p:nvSpPr>
        <p:spPr>
          <a:xfrm>
            <a:off x="2971800" y="2743200"/>
            <a:ext cx="5334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n 14"/>
          <p:cNvSpPr/>
          <p:nvPr/>
        </p:nvSpPr>
        <p:spPr>
          <a:xfrm>
            <a:off x="6629400" y="228600"/>
            <a:ext cx="5334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loud 15"/>
          <p:cNvSpPr/>
          <p:nvPr/>
        </p:nvSpPr>
        <p:spPr>
          <a:xfrm>
            <a:off x="2971800" y="1143000"/>
            <a:ext cx="457200" cy="381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  <p:bldP spid="133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5334000"/>
            <a:ext cx="6400800" cy="12192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Where is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(0, 12)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341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705600" y="5562600"/>
            <a:ext cx="762000" cy="762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71600" y="457200"/>
          <a:ext cx="6096000" cy="3423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279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4279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4279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4279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4279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4279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4279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4279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914402" y="-1"/>
            <a:ext cx="7010398" cy="4424066"/>
            <a:chOff x="914402" y="-1"/>
            <a:chExt cx="7010398" cy="4424066"/>
          </a:xfrm>
        </p:grpSpPr>
        <p:sp>
          <p:nvSpPr>
            <p:cNvPr id="8" name="TextBox 7"/>
            <p:cNvSpPr txBox="1"/>
            <p:nvPr/>
          </p:nvSpPr>
          <p:spPr>
            <a:xfrm>
              <a:off x="1219200" y="3962400"/>
              <a:ext cx="6705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0      2	   4       6     8      10    12    14    16    18     20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-874066" y="1788467"/>
              <a:ext cx="40386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0    2	4   6    8  10  12  14  16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Heart 9"/>
          <p:cNvSpPr/>
          <p:nvPr/>
        </p:nvSpPr>
        <p:spPr>
          <a:xfrm>
            <a:off x="1219200" y="1219200"/>
            <a:ext cx="381000" cy="3048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iley Face 10"/>
          <p:cNvSpPr/>
          <p:nvPr/>
        </p:nvSpPr>
        <p:spPr>
          <a:xfrm>
            <a:off x="5410200" y="1524000"/>
            <a:ext cx="457200" cy="457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24000" y="4419600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Where is the heart?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3" name="Lightning Bolt 12"/>
          <p:cNvSpPr/>
          <p:nvPr/>
        </p:nvSpPr>
        <p:spPr>
          <a:xfrm>
            <a:off x="2971800" y="2743200"/>
            <a:ext cx="5334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n 13"/>
          <p:cNvSpPr/>
          <p:nvPr/>
        </p:nvSpPr>
        <p:spPr>
          <a:xfrm>
            <a:off x="6629400" y="228600"/>
            <a:ext cx="5334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loud 14"/>
          <p:cNvSpPr/>
          <p:nvPr/>
        </p:nvSpPr>
        <p:spPr>
          <a:xfrm>
            <a:off x="2971800" y="1143000"/>
            <a:ext cx="457200" cy="381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5410200"/>
            <a:ext cx="6400800" cy="762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Where is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(6, 4)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365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705600" y="5562600"/>
            <a:ext cx="762000" cy="762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71600" y="457200"/>
          <a:ext cx="6096000" cy="3423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279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4279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4279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4279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4279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4279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4279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4279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914402" y="-1"/>
            <a:ext cx="7010398" cy="4424066"/>
            <a:chOff x="914402" y="-1"/>
            <a:chExt cx="7010398" cy="4424066"/>
          </a:xfrm>
        </p:grpSpPr>
        <p:sp>
          <p:nvSpPr>
            <p:cNvPr id="8" name="TextBox 7"/>
            <p:cNvSpPr txBox="1"/>
            <p:nvPr/>
          </p:nvSpPr>
          <p:spPr>
            <a:xfrm>
              <a:off x="1219200" y="3962400"/>
              <a:ext cx="6705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0      2	   4       6     8      10    12    14    16    18     20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-874066" y="1788467"/>
              <a:ext cx="40386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0    2	4   6    8  10  12  14  16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Lightning Bolt 9"/>
          <p:cNvSpPr/>
          <p:nvPr/>
        </p:nvSpPr>
        <p:spPr>
          <a:xfrm>
            <a:off x="2971800" y="2743200"/>
            <a:ext cx="5334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art 10"/>
          <p:cNvSpPr/>
          <p:nvPr/>
        </p:nvSpPr>
        <p:spPr>
          <a:xfrm>
            <a:off x="1219200" y="1219200"/>
            <a:ext cx="381000" cy="3048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iley Face 11"/>
          <p:cNvSpPr/>
          <p:nvPr/>
        </p:nvSpPr>
        <p:spPr>
          <a:xfrm>
            <a:off x="5410200" y="1524000"/>
            <a:ext cx="457200" cy="457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447800" y="472440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Where is the lightning bolt?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4" name="Sun 13"/>
          <p:cNvSpPr/>
          <p:nvPr/>
        </p:nvSpPr>
        <p:spPr>
          <a:xfrm>
            <a:off x="6629400" y="228600"/>
            <a:ext cx="5334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loud 14"/>
          <p:cNvSpPr/>
          <p:nvPr/>
        </p:nvSpPr>
        <p:spPr>
          <a:xfrm>
            <a:off x="2971800" y="1143000"/>
            <a:ext cx="457200" cy="381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5486400"/>
            <a:ext cx="6400800" cy="9144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Where is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(18, 16)</a:t>
            </a:r>
          </a:p>
        </p:txBody>
      </p:sp>
      <p:sp>
        <p:nvSpPr>
          <p:cNvPr id="16389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705600" y="5562600"/>
            <a:ext cx="762000" cy="762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71600" y="457200"/>
          <a:ext cx="6096000" cy="3423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279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4279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4279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4279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4279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4279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4279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4279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914402" y="-1"/>
            <a:ext cx="7010398" cy="4424066"/>
            <a:chOff x="914402" y="-1"/>
            <a:chExt cx="7010398" cy="4424066"/>
          </a:xfrm>
        </p:grpSpPr>
        <p:sp>
          <p:nvSpPr>
            <p:cNvPr id="8" name="TextBox 7"/>
            <p:cNvSpPr txBox="1"/>
            <p:nvPr/>
          </p:nvSpPr>
          <p:spPr>
            <a:xfrm>
              <a:off x="1219200" y="3962400"/>
              <a:ext cx="6705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0      2	   4       6     8      10    12    14    16    18     20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-874066" y="1788467"/>
              <a:ext cx="40386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0    2	4   6    8  10  12  14  16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Lightning Bolt 9"/>
          <p:cNvSpPr/>
          <p:nvPr/>
        </p:nvSpPr>
        <p:spPr>
          <a:xfrm>
            <a:off x="2971800" y="2743200"/>
            <a:ext cx="5334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art 10"/>
          <p:cNvSpPr/>
          <p:nvPr/>
        </p:nvSpPr>
        <p:spPr>
          <a:xfrm>
            <a:off x="1219200" y="1219200"/>
            <a:ext cx="381000" cy="3048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iley Face 11"/>
          <p:cNvSpPr/>
          <p:nvPr/>
        </p:nvSpPr>
        <p:spPr>
          <a:xfrm>
            <a:off x="5410200" y="1524000"/>
            <a:ext cx="457200" cy="457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n 12"/>
          <p:cNvSpPr/>
          <p:nvPr/>
        </p:nvSpPr>
        <p:spPr>
          <a:xfrm>
            <a:off x="6629400" y="228600"/>
            <a:ext cx="5334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295400" y="4724400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Where is the sun?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5" name="Cloud 14"/>
          <p:cNvSpPr/>
          <p:nvPr/>
        </p:nvSpPr>
        <p:spPr>
          <a:xfrm>
            <a:off x="2971800" y="1143000"/>
            <a:ext cx="457200" cy="381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705600" y="5562600"/>
            <a:ext cx="762000" cy="762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600" dirty="0" smtClean="0">
                <a:solidFill>
                  <a:schemeClr val="bg1"/>
                </a:solidFill>
              </a:rPr>
              <a:t>89   5 =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sz="5400" dirty="0" smtClean="0">
                <a:solidFill>
                  <a:schemeClr val="bg1"/>
                </a:solidFill>
              </a:rPr>
              <a:t>What is</a:t>
            </a:r>
          </a:p>
          <a:p>
            <a:r>
              <a:rPr lang="en-US" sz="5400" dirty="0" smtClean="0">
                <a:solidFill>
                  <a:schemeClr val="bg1"/>
                </a:solidFill>
              </a:rPr>
              <a:t>17 remainder 4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267200" y="2743200"/>
            <a:ext cx="381000" cy="381000"/>
            <a:chOff x="4343400" y="2743200"/>
            <a:chExt cx="304800" cy="28471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4343400" y="2895600"/>
              <a:ext cx="304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4461164" y="2743200"/>
              <a:ext cx="76200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4475018" y="2982191"/>
              <a:ext cx="76200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82000" y="6096000"/>
            <a:ext cx="762000" cy="762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WordArt 8"/>
          <p:cNvSpPr>
            <a:spLocks noChangeArrowheads="1" noChangeShapeType="1" noTextEdit="1"/>
          </p:cNvSpPr>
          <p:nvPr/>
        </p:nvSpPr>
        <p:spPr bwMode="auto">
          <a:xfrm>
            <a:off x="762000" y="2057400"/>
            <a:ext cx="7620000" cy="2819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Daily Double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600" dirty="0" smtClean="0">
                <a:solidFill>
                  <a:schemeClr val="bg1"/>
                </a:solidFill>
              </a:rPr>
              <a:t>524   9 =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sz="5400" dirty="0" smtClean="0">
                <a:solidFill>
                  <a:schemeClr val="bg1"/>
                </a:solidFill>
              </a:rPr>
              <a:t>What is</a:t>
            </a:r>
          </a:p>
          <a:p>
            <a:r>
              <a:rPr lang="en-US" sz="5400" dirty="0" smtClean="0">
                <a:solidFill>
                  <a:schemeClr val="bg1"/>
                </a:solidFill>
              </a:rPr>
              <a:t>58 remainder 2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495800" y="2743200"/>
            <a:ext cx="381000" cy="381000"/>
            <a:chOff x="4343400" y="2743200"/>
            <a:chExt cx="304800" cy="28471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4343400" y="2895600"/>
              <a:ext cx="304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4461164" y="2743200"/>
              <a:ext cx="76200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475018" y="2982191"/>
              <a:ext cx="76200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 animBg="1"/>
      <p:bldP spid="8" grpId="0" autoUpdateAnimBg="0"/>
      <p:bldP spid="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705600" y="5562600"/>
            <a:ext cx="762000" cy="762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143000"/>
          </a:xfrm>
        </p:spPr>
        <p:txBody>
          <a:bodyPr/>
          <a:lstStyle/>
          <a:p>
            <a:r>
              <a:rPr lang="en-US" sz="6600" dirty="0" smtClean="0">
                <a:solidFill>
                  <a:schemeClr val="bg1"/>
                </a:solidFill>
              </a:rPr>
              <a:t>77   4 =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/>
          <a:p>
            <a:r>
              <a:rPr lang="en-US" sz="5400" dirty="0" smtClean="0">
                <a:solidFill>
                  <a:schemeClr val="bg1"/>
                </a:solidFill>
              </a:rPr>
              <a:t>What is</a:t>
            </a:r>
          </a:p>
          <a:p>
            <a:r>
              <a:rPr lang="en-US" sz="5400" dirty="0" smtClean="0">
                <a:solidFill>
                  <a:schemeClr val="bg1"/>
                </a:solidFill>
              </a:rPr>
              <a:t>19 remainder 1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191000" y="1905000"/>
            <a:ext cx="381000" cy="381000"/>
            <a:chOff x="4343400" y="2743200"/>
            <a:chExt cx="304800" cy="28471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4343400" y="2895600"/>
              <a:ext cx="304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4461164" y="2743200"/>
              <a:ext cx="76200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4475018" y="2982191"/>
              <a:ext cx="76200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705600" y="5562600"/>
            <a:ext cx="762000" cy="762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</p:spPr>
        <p:txBody>
          <a:bodyPr/>
          <a:lstStyle/>
          <a:p>
            <a:r>
              <a:rPr lang="en-US" sz="6600" dirty="0" smtClean="0">
                <a:solidFill>
                  <a:schemeClr val="bg1"/>
                </a:solidFill>
              </a:rPr>
              <a:t>479   7 =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/>
          <a:p>
            <a:r>
              <a:rPr lang="en-US" sz="5400" dirty="0" smtClean="0">
                <a:solidFill>
                  <a:schemeClr val="bg1"/>
                </a:solidFill>
              </a:rPr>
              <a:t>What is</a:t>
            </a:r>
          </a:p>
          <a:p>
            <a:r>
              <a:rPr lang="en-US" sz="5400" dirty="0" smtClean="0">
                <a:solidFill>
                  <a:schemeClr val="bg1"/>
                </a:solidFill>
              </a:rPr>
              <a:t>68 remainder 3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419600" y="2057400"/>
            <a:ext cx="381000" cy="381000"/>
            <a:chOff x="4343400" y="2743200"/>
            <a:chExt cx="304800" cy="28471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4343400" y="2895600"/>
              <a:ext cx="304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4461164" y="2743200"/>
              <a:ext cx="76200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4475018" y="2982191"/>
              <a:ext cx="76200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number left over at the end of a multiplication problem that the cannot be divided any more.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</a:t>
            </a:r>
            <a:r>
              <a:rPr lang="en-US" dirty="0" smtClean="0">
                <a:solidFill>
                  <a:schemeClr val="bg1"/>
                </a:solidFill>
              </a:rPr>
              <a:t>is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remainder.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5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705600" y="5562600"/>
            <a:ext cx="762000" cy="762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answer to a division problem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is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quotient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509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705600" y="5562600"/>
            <a:ext cx="762000" cy="762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752600"/>
            <a:ext cx="7772400" cy="1143000"/>
          </a:xfrm>
        </p:spPr>
        <p:txBody>
          <a:bodyPr/>
          <a:lstStyle/>
          <a:p>
            <a:r>
              <a:rPr lang="en-US" sz="6600" dirty="0" smtClean="0">
                <a:solidFill>
                  <a:schemeClr val="bg1"/>
                </a:solidFill>
              </a:rPr>
              <a:t>84    4 =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chemeClr val="bg1"/>
                </a:solidFill>
              </a:rPr>
              <a:t>What is</a:t>
            </a:r>
            <a:endParaRPr lang="en-US" sz="5400" dirty="0">
              <a:solidFill>
                <a:schemeClr val="bg1"/>
              </a:solidFill>
            </a:endParaRPr>
          </a:p>
          <a:p>
            <a:r>
              <a:rPr lang="en-US" sz="5400" dirty="0" smtClean="0">
                <a:solidFill>
                  <a:schemeClr val="bg1"/>
                </a:solidFill>
              </a:rPr>
              <a:t>21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8198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705600" y="5562600"/>
            <a:ext cx="762000" cy="762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343400" y="2133600"/>
            <a:ext cx="381000" cy="381000"/>
            <a:chOff x="4343400" y="2743200"/>
            <a:chExt cx="304800" cy="28471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4343400" y="2895600"/>
              <a:ext cx="304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4461164" y="2743200"/>
              <a:ext cx="76200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475018" y="2982191"/>
              <a:ext cx="76200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number that divides another number in division (number on the outside).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</a:t>
            </a:r>
            <a:r>
              <a:rPr lang="en-US" dirty="0" smtClean="0">
                <a:solidFill>
                  <a:schemeClr val="bg1"/>
                </a:solidFill>
              </a:rPr>
              <a:t>is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 err="1" smtClean="0">
                <a:solidFill>
                  <a:schemeClr val="bg1"/>
                </a:solidFill>
              </a:rPr>
              <a:t>divisior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533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705600" y="5562600"/>
            <a:ext cx="762000" cy="762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number that is being divided in a division problem.  The number on the inside and the largest number in the problem.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is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 dividend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55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705600" y="5562600"/>
            <a:ext cx="762000" cy="762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</a:t>
            </a:r>
            <a:r>
              <a:rPr lang="en-US" dirty="0" smtClean="0">
                <a:solidFill>
                  <a:schemeClr val="bg1"/>
                </a:solidFill>
              </a:rPr>
              <a:t>is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128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5605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705600" y="5562600"/>
            <a:ext cx="762000" cy="762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762000" y="1752600"/>
            <a:ext cx="7772400" cy="1143000"/>
            <a:chOff x="762000" y="1752600"/>
            <a:chExt cx="7772400" cy="1143000"/>
          </a:xfrm>
        </p:grpSpPr>
        <p:sp>
          <p:nvSpPr>
            <p:cNvPr id="6" name="Rectangle 2"/>
            <p:cNvSpPr txBox="1">
              <a:spLocks noChangeArrowheads="1"/>
            </p:cNvSpPr>
            <p:nvPr/>
          </p:nvSpPr>
          <p:spPr bwMode="auto">
            <a:xfrm>
              <a:off x="762000" y="1752600"/>
              <a:ext cx="77724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896  </a:t>
              </a:r>
              <a:r>
                <a:rPr kumimoji="0" lang="en-US" sz="6600" b="0" i="0" u="none" strike="noStrike" kern="0" cap="none" spc="0" normalizeH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 </a:t>
              </a:r>
              <a:r>
                <a:rPr kumimoji="0" lang="en-US" sz="66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7=</a:t>
              </a:r>
              <a:endParaRPr kumimoji="0" lang="en-US" sz="6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4648200" y="2057400"/>
              <a:ext cx="381000" cy="381000"/>
              <a:chOff x="4343400" y="2743200"/>
              <a:chExt cx="304800" cy="284710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4343400" y="2895600"/>
                <a:ext cx="304800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Oval 9"/>
              <p:cNvSpPr/>
              <p:nvPr/>
            </p:nvSpPr>
            <p:spPr>
              <a:xfrm>
                <a:off x="4461164" y="2743200"/>
                <a:ext cx="76200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4475018" y="2982191"/>
                <a:ext cx="76200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5606" name="WordArt 6"/>
          <p:cNvSpPr>
            <a:spLocks noChangeArrowheads="1" noChangeShapeType="1" noTextEdit="1"/>
          </p:cNvSpPr>
          <p:nvPr/>
        </p:nvSpPr>
        <p:spPr bwMode="auto">
          <a:xfrm>
            <a:off x="914400" y="2286000"/>
            <a:ext cx="6705600" cy="253841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Final Round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 autoUpdateAnimBg="0"/>
      <p:bldP spid="25605" grpId="0" animBg="1"/>
      <p:bldP spid="2560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600" dirty="0" smtClean="0">
                <a:solidFill>
                  <a:schemeClr val="bg1"/>
                </a:solidFill>
              </a:rPr>
              <a:t>324   6 =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chemeClr val="bg1"/>
                </a:solidFill>
              </a:rPr>
              <a:t>What is</a:t>
            </a:r>
          </a:p>
          <a:p>
            <a:r>
              <a:rPr lang="en-US" sz="5400" dirty="0" smtClean="0">
                <a:solidFill>
                  <a:schemeClr val="bg1"/>
                </a:solidFill>
              </a:rPr>
              <a:t>54</a:t>
            </a:r>
          </a:p>
        </p:txBody>
      </p:sp>
      <p:sp>
        <p:nvSpPr>
          <p:cNvPr id="5125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705600" y="5562600"/>
            <a:ext cx="762000" cy="762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495800" y="2743200"/>
            <a:ext cx="381000" cy="381000"/>
            <a:chOff x="4343400" y="2743200"/>
            <a:chExt cx="304800" cy="28471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4343400" y="2895600"/>
              <a:ext cx="304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4461164" y="2743200"/>
              <a:ext cx="76200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475018" y="2982191"/>
              <a:ext cx="76200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705600" y="5562600"/>
            <a:ext cx="762000" cy="762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14400" y="2286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72 </a:t>
            </a:r>
            <a:r>
              <a:rPr kumimoji="0" lang="en-US" sz="66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6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8 =</a:t>
            </a: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219200" y="35814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495800" y="2743200"/>
            <a:ext cx="381000" cy="381000"/>
            <a:chOff x="4343400" y="2743200"/>
            <a:chExt cx="304800" cy="28471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4343400" y="2895600"/>
              <a:ext cx="304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4461164" y="2743200"/>
              <a:ext cx="76200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475018" y="2982191"/>
              <a:ext cx="76200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705600" y="5562600"/>
            <a:ext cx="762000" cy="762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600" dirty="0" smtClean="0">
                <a:solidFill>
                  <a:schemeClr val="bg1"/>
                </a:solidFill>
              </a:rPr>
              <a:t>994   7 =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sz="5400" dirty="0" smtClean="0">
                <a:solidFill>
                  <a:schemeClr val="bg1"/>
                </a:solidFill>
              </a:rPr>
              <a:t>What is</a:t>
            </a:r>
          </a:p>
          <a:p>
            <a:r>
              <a:rPr lang="en-US" sz="5400" dirty="0" smtClean="0">
                <a:solidFill>
                  <a:schemeClr val="bg1"/>
                </a:solidFill>
              </a:rPr>
              <a:t>142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495800" y="2743200"/>
            <a:ext cx="381000" cy="381000"/>
            <a:chOff x="4343400" y="2743200"/>
            <a:chExt cx="304800" cy="28471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4343400" y="2895600"/>
              <a:ext cx="304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4461164" y="2743200"/>
              <a:ext cx="76200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4475018" y="2982191"/>
              <a:ext cx="76200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23622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One night Ali was paid $12.00 for babysitting from 5:00 p.m. to 8:00 p.m.  How much was she paid for each hour?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400800" cy="16764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is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$4.00 per hour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221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705600" y="5562600"/>
            <a:ext cx="762000" cy="762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905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Ken has good news:  4 of his 5 angelfish hatched babies!  They each hatched 8 babies.  How many babies were there in all?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4478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</a:t>
            </a:r>
            <a:r>
              <a:rPr lang="en-US" dirty="0" smtClean="0">
                <a:solidFill>
                  <a:schemeClr val="bg1"/>
                </a:solidFill>
              </a:rPr>
              <a:t>are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32 angelfish babies</a:t>
            </a:r>
          </a:p>
        </p:txBody>
      </p:sp>
      <p:sp>
        <p:nvSpPr>
          <p:cNvPr id="10245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705600" y="5562600"/>
            <a:ext cx="762000" cy="762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95400"/>
            <a:ext cx="8001000" cy="2133600"/>
          </a:xfrm>
        </p:spPr>
        <p:txBody>
          <a:bodyPr/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Olisa</a:t>
            </a:r>
            <a:r>
              <a:rPr lang="en-US" sz="4000" dirty="0" smtClean="0">
                <a:solidFill>
                  <a:schemeClr val="bg1"/>
                </a:solidFill>
              </a:rPr>
              <a:t> has a garden shop.  One customer wants to buy 42 snapdragon plants.  There are 6 snapdragons in a pack.  How many packs should </a:t>
            </a:r>
            <a:r>
              <a:rPr lang="en-US" sz="4000" dirty="0" err="1" smtClean="0">
                <a:solidFill>
                  <a:schemeClr val="bg1"/>
                </a:solidFill>
              </a:rPr>
              <a:t>Olisa</a:t>
            </a:r>
            <a:r>
              <a:rPr lang="en-US" sz="4000" dirty="0" smtClean="0">
                <a:solidFill>
                  <a:schemeClr val="bg1"/>
                </a:solidFill>
              </a:rPr>
              <a:t> sell her customer?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</a:t>
            </a:r>
            <a:r>
              <a:rPr lang="en-US" dirty="0" smtClean="0">
                <a:solidFill>
                  <a:schemeClr val="bg1"/>
                </a:solidFill>
              </a:rPr>
              <a:t>are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7 packs of snapdragons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269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705600" y="5562600"/>
            <a:ext cx="762000" cy="762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>The class collected 358 books.  They would like to donate them to 3 different charities.  How many books will each charity get?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9624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are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119 books for each charity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with 1 book left over.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293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705600" y="5562600"/>
            <a:ext cx="762000" cy="762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402</Words>
  <Application>Microsoft Office PowerPoint</Application>
  <PresentationFormat>On-screen Show (4:3)</PresentationFormat>
  <Paragraphs>124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Slide 1</vt:lpstr>
      <vt:lpstr>84    4 =</vt:lpstr>
      <vt:lpstr>324   6 =</vt:lpstr>
      <vt:lpstr>Slide 4</vt:lpstr>
      <vt:lpstr>994   7 =</vt:lpstr>
      <vt:lpstr>One night Ali was paid $12.00 for babysitting from 5:00 p.m. to 8:00 p.m.  How much was she paid for each hour?</vt:lpstr>
      <vt:lpstr>Ken has good news:  4 of his 5 angelfish hatched babies!  They each hatched 8 babies.  How many babies were there in all?</vt:lpstr>
      <vt:lpstr>Olisa has a garden shop.  One customer wants to buy 42 snapdragon plants.  There are 6 snapdragons in a pack.  How many packs should Olisa sell her customer?</vt:lpstr>
      <vt:lpstr>The class collected 358 books.  They would like to donate them to 3 different charities.  How many books will each charity get?</vt:lpstr>
      <vt:lpstr>Slide 10</vt:lpstr>
      <vt:lpstr>Slide 11</vt:lpstr>
      <vt:lpstr>Slide 12</vt:lpstr>
      <vt:lpstr>Slide 13</vt:lpstr>
      <vt:lpstr>89   5 =</vt:lpstr>
      <vt:lpstr>524   9 =</vt:lpstr>
      <vt:lpstr>77   4 =</vt:lpstr>
      <vt:lpstr>479   7 =</vt:lpstr>
      <vt:lpstr>The number left over at the end of a multiplication problem that the cannot be divided any more.</vt:lpstr>
      <vt:lpstr>The answer to a division problem</vt:lpstr>
      <vt:lpstr>The number that divides another number in division (number on the outside).</vt:lpstr>
      <vt:lpstr>The number that is being divided in a division problem.  The number on the inside and the largest number in the problem.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Ag. Education</dc:creator>
  <cp:lastModifiedBy>Jennifer Adams</cp:lastModifiedBy>
  <cp:revision>48</cp:revision>
  <dcterms:created xsi:type="dcterms:W3CDTF">2000-09-12T03:02:37Z</dcterms:created>
  <dcterms:modified xsi:type="dcterms:W3CDTF">2011-04-15T20:11:54Z</dcterms:modified>
</cp:coreProperties>
</file>