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92D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82FFCD26-894B-4BEB-8C6F-251F5809B584}"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2FFCD26-894B-4BEB-8C6F-251F5809B584}"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2FFCD26-894B-4BEB-8C6F-251F5809B584}"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FF32FE-4FF5-4BF2-B95C-9CCF730D572D}" type="datetimeFigureOut">
              <a:rPr lang="en-US" smtClean="0"/>
              <a:pPr/>
              <a:t>1/31/2011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2FFCD26-894B-4BEB-8C6F-251F5809B5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5FF32FE-4FF5-4BF2-B95C-9CCF730D572D}" type="datetimeFigureOut">
              <a:rPr lang="en-US" smtClean="0"/>
              <a:pPr/>
              <a:t>1/31/2011</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82FFCD26-894B-4BEB-8C6F-251F5809B5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5FF32FE-4FF5-4BF2-B95C-9CCF730D572D}" type="datetimeFigureOut">
              <a:rPr lang="en-US" smtClean="0"/>
              <a:pPr/>
              <a:t>1/31/2011</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2FFCD26-894B-4BEB-8C6F-251F5809B58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975104"/>
          </a:xfrm>
        </p:spPr>
        <p:txBody>
          <a:bodyPr>
            <a:normAutofit fontScale="90000"/>
          </a:bodyPr>
          <a:lstStyle/>
          <a:p>
            <a:r>
              <a:rPr lang="en-US" sz="7200" b="1" dirty="0" smtClean="0">
                <a:latin typeface="Bauhaus 93" pitchFamily="82" charset="0"/>
              </a:rPr>
              <a:t>Compare</a:t>
            </a:r>
            <a:r>
              <a:rPr lang="en-US" b="1" dirty="0" smtClean="0">
                <a:latin typeface="Bernard MT Condensed" pitchFamily="18" charset="0"/>
              </a:rPr>
              <a:t> </a:t>
            </a:r>
            <a:br>
              <a:rPr lang="en-US" b="1" dirty="0" smtClean="0">
                <a:latin typeface="Bernard MT Condensed" pitchFamily="18" charset="0"/>
              </a:rPr>
            </a:br>
            <a:r>
              <a:rPr lang="en-US" sz="6000" b="1" dirty="0" smtClean="0">
                <a:latin typeface="Algerian" pitchFamily="82" charset="0"/>
              </a:rPr>
              <a:t>and</a:t>
            </a:r>
            <a:r>
              <a:rPr lang="en-US" b="1" dirty="0" smtClean="0">
                <a:latin typeface="Bernard MT Condensed" pitchFamily="18" charset="0"/>
              </a:rPr>
              <a:t> </a:t>
            </a:r>
            <a:br>
              <a:rPr lang="en-US" b="1" dirty="0" smtClean="0">
                <a:latin typeface="Bernard MT Condensed" pitchFamily="18" charset="0"/>
              </a:rPr>
            </a:br>
            <a:r>
              <a:rPr lang="en-US" sz="7200" b="1" dirty="0" smtClean="0">
                <a:latin typeface="Baskerville Old Face" pitchFamily="18" charset="0"/>
              </a:rPr>
              <a:t>Contrast</a:t>
            </a:r>
            <a:endParaRPr lang="en-US" sz="7200" b="1" dirty="0">
              <a:latin typeface="Baskerville Old Face" pitchFamily="18" charset="0"/>
            </a:endParaRPr>
          </a:p>
        </p:txBody>
      </p:sp>
      <p:sp>
        <p:nvSpPr>
          <p:cNvPr id="3" name="Subtitle 2"/>
          <p:cNvSpPr>
            <a:spLocks noGrp="1"/>
          </p:cNvSpPr>
          <p:nvPr>
            <p:ph type="subTitle" idx="1"/>
          </p:nvPr>
        </p:nvSpPr>
        <p:spPr>
          <a:xfrm>
            <a:off x="1371600" y="5486400"/>
            <a:ext cx="7772400" cy="1143000"/>
          </a:xfrm>
        </p:spPr>
        <p:txBody>
          <a:bodyPr>
            <a:normAutofit/>
          </a:bodyPr>
          <a:lstStyle/>
          <a:p>
            <a:pPr algn="r"/>
            <a:r>
              <a:rPr lang="en-US" dirty="0" smtClean="0"/>
              <a:t>By Jennifer Adams</a:t>
            </a:r>
          </a:p>
          <a:p>
            <a:pPr algn="r"/>
            <a:r>
              <a:rPr lang="en-US" dirty="0" smtClean="0"/>
              <a:t>Platte Valley Elementary</a:t>
            </a:r>
          </a:p>
          <a:p>
            <a:pPr algn="r"/>
            <a:r>
              <a:rPr lang="en-US" dirty="0" smtClean="0"/>
              <a:t>4</a:t>
            </a:r>
            <a:r>
              <a:rPr lang="en-US" baseline="30000" dirty="0" smtClean="0"/>
              <a:t>th</a:t>
            </a:r>
            <a:r>
              <a:rPr lang="en-US" dirty="0" smtClean="0"/>
              <a:t> Grade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Lets </a:t>
            </a:r>
            <a:r>
              <a:rPr lang="en-US" dirty="0" smtClean="0">
                <a:solidFill>
                  <a:srgbClr val="00CC00"/>
                </a:solidFill>
              </a:rPr>
              <a:t>compare</a:t>
            </a:r>
            <a:r>
              <a:rPr lang="en-US" dirty="0" smtClean="0"/>
              <a:t> and </a:t>
            </a:r>
            <a:r>
              <a:rPr lang="en-US" dirty="0" smtClean="0">
                <a:solidFill>
                  <a:srgbClr val="FF0000"/>
                </a:solidFill>
              </a:rPr>
              <a:t>contrast</a:t>
            </a:r>
            <a:r>
              <a:rPr lang="en-US" dirty="0" smtClean="0"/>
              <a:t> canned foods and fresh foods.</a:t>
            </a:r>
            <a:endParaRPr lang="en-US" dirty="0"/>
          </a:p>
        </p:txBody>
      </p:sp>
      <p:pic>
        <p:nvPicPr>
          <p:cNvPr id="1028" name="Picture 4" descr="C:\Users\Jenn\AppData\Local\Microsoft\Windows\Temporary Internet Files\Content.IE5\ZTJ3GM9Q\MC900038626[1].wmf"/>
          <p:cNvPicPr>
            <a:picLocks noChangeAspect="1" noChangeArrowheads="1"/>
          </p:cNvPicPr>
          <p:nvPr/>
        </p:nvPicPr>
        <p:blipFill>
          <a:blip r:embed="rId2" cstate="print"/>
          <a:srcRect/>
          <a:stretch>
            <a:fillRect/>
          </a:stretch>
        </p:blipFill>
        <p:spPr bwMode="auto">
          <a:xfrm>
            <a:off x="1371600" y="3490906"/>
            <a:ext cx="2590800" cy="2592292"/>
          </a:xfrm>
          <a:prstGeom prst="rect">
            <a:avLst/>
          </a:prstGeom>
          <a:noFill/>
        </p:spPr>
      </p:pic>
      <p:pic>
        <p:nvPicPr>
          <p:cNvPr id="1029" name="Picture 5" descr="C:\Users\Jenn\AppData\Local\Microsoft\Windows\Temporary Internet Files\Content.IE5\1KUGRM5I\MC900441872[1].wmf"/>
          <p:cNvPicPr>
            <a:picLocks noChangeAspect="1" noChangeArrowheads="1"/>
          </p:cNvPicPr>
          <p:nvPr/>
        </p:nvPicPr>
        <p:blipFill>
          <a:blip r:embed="rId3" cstate="print"/>
          <a:srcRect/>
          <a:stretch>
            <a:fillRect/>
          </a:stretch>
        </p:blipFill>
        <p:spPr bwMode="auto">
          <a:xfrm>
            <a:off x="4953000" y="3352800"/>
            <a:ext cx="3048000" cy="2684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grpId="2" nodeType="after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heckerboard(across)">
                                      <p:cBhvr>
                                        <p:cTn id="20" dur="500"/>
                                        <p:tgtEl>
                                          <p:spTgt spid="1028"/>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checkerboard(across)">
                                      <p:cBhvr>
                                        <p:cTn id="2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629400"/>
          </a:xfrm>
        </p:spPr>
        <p:txBody>
          <a:bodyPr>
            <a:normAutofit fontScale="25000" lnSpcReduction="20000"/>
          </a:bodyPr>
          <a:lstStyle/>
          <a:p>
            <a:r>
              <a:rPr lang="en-US" sz="7200" dirty="0" smtClean="0">
                <a:solidFill>
                  <a:srgbClr val="00CC00"/>
                </a:solidFill>
              </a:rPr>
              <a:t>Read this passage comparing and contrasting fresh foods verses canned foods.  Complete the chart comparing and contrasting fresh foods and canned foods.</a:t>
            </a:r>
            <a:endParaRPr lang="en-US" sz="7200" dirty="0" smtClean="0"/>
          </a:p>
          <a:p>
            <a:r>
              <a:rPr lang="en-US" sz="7200" dirty="0" smtClean="0"/>
              <a:t>Eating is an activity that we as humans do at least two times a day.  We decide what we are about to eat and how it will affect our bodies. The purpose of this essay is to compare and contrast the differences between eating fresh foods instead of canned foods. The three main differences are flavor, health benefits, and cost.</a:t>
            </a:r>
          </a:p>
          <a:p>
            <a:r>
              <a:rPr lang="en-US" sz="7200" dirty="0" smtClean="0"/>
              <a:t>The most notable difference between these two kinds of foods is their flavor. Fresh foods have great flavor and taste because they keep all their natural conditions. Canned foods however, lack a lot of its flavor characteristics because there are some other chemical products added to the natural foods. It is logical that the fresh foods will have a greater taste and flavor when consumed.  However, they take more time to prepare. </a:t>
            </a:r>
          </a:p>
          <a:p>
            <a:r>
              <a:rPr lang="en-US" sz="7200" dirty="0" smtClean="0"/>
              <a:t>Comparing both types of foods we notice another difference. There is a health factor that affects both of them. Canned foods loose some of the original fresh food nutrients when stored, and also it has to be canned with many conservatives and chemical factors that prolong the shelf life and apparent freshness of the food.</a:t>
            </a:r>
          </a:p>
          <a:p>
            <a:r>
              <a:rPr lang="en-US" sz="7200" dirty="0" smtClean="0"/>
              <a:t>Yet another difference between these two types of foods is the cost. Canned foods are much more expensive than fresh foods. Here the benefit of buying canned foods is that they are easier to find, for example, in a supermarket instead of the market like the fresh foods.  In addition, they require less work to prepare than fresh foods, just open and serve. </a:t>
            </a:r>
          </a:p>
          <a:p>
            <a:r>
              <a:rPr lang="en-US" sz="7200" dirty="0" smtClean="0"/>
              <a:t>Here are the main three differences between buying fresh foods and buying canned foods. As we can see it comes down to a personal choice, based on the time each person has, the money and the importance he/she gives to his/her nutrition and health. Therefore it is important that you consider your possibilities and choose the best type of foods for your convenience and lifestyle.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152400"/>
            <a:ext cx="77724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atMod val="200000"/>
                  </a:schemeClr>
                </a:solidFill>
                <a:effectLst/>
                <a:uLnTx/>
                <a:uFillTx/>
                <a:latin typeface="+mj-lt"/>
                <a:ea typeface="+mj-ea"/>
                <a:cs typeface="+mj-cs"/>
              </a:rPr>
              <a:t>Now Try it on your own!</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4" name="TextBox 3"/>
          <p:cNvSpPr txBox="1"/>
          <p:nvPr/>
        </p:nvSpPr>
        <p:spPr>
          <a:xfrm>
            <a:off x="381000" y="762000"/>
            <a:ext cx="6934200" cy="830997"/>
          </a:xfrm>
          <a:prstGeom prst="rect">
            <a:avLst/>
          </a:prstGeom>
          <a:noFill/>
        </p:spPr>
        <p:txBody>
          <a:bodyPr wrap="square" rtlCol="0">
            <a:spAutoFit/>
          </a:bodyPr>
          <a:lstStyle/>
          <a:p>
            <a:pPr algn="ctr"/>
            <a:r>
              <a:rPr lang="en-US" sz="2400" dirty="0" smtClean="0">
                <a:solidFill>
                  <a:schemeClr val="accent4">
                    <a:lumMod val="60000"/>
                    <a:lumOff val="40000"/>
                  </a:schemeClr>
                </a:solidFill>
              </a:rPr>
              <a:t>Use your Venn diagram and the essay to compare and contrast canned and fresh foods.</a:t>
            </a:r>
            <a:endParaRPr lang="en-US" sz="2400" dirty="0">
              <a:solidFill>
                <a:schemeClr val="accent4">
                  <a:lumMod val="60000"/>
                  <a:lumOff val="40000"/>
                </a:schemeClr>
              </a:solidFill>
            </a:endParaRPr>
          </a:p>
        </p:txBody>
      </p:sp>
      <p:pic>
        <p:nvPicPr>
          <p:cNvPr id="5" name="Picture 2" descr="http://www.theholidayzone.com/grandparentsday/venn2.gif"/>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
        <p:nvSpPr>
          <p:cNvPr id="6" name="TextBox 5"/>
          <p:cNvSpPr txBox="1"/>
          <p:nvPr/>
        </p:nvSpPr>
        <p:spPr>
          <a:xfrm>
            <a:off x="2209800" y="1752600"/>
            <a:ext cx="1676400" cy="646331"/>
          </a:xfrm>
          <a:prstGeom prst="rect">
            <a:avLst/>
          </a:prstGeom>
          <a:noFill/>
        </p:spPr>
        <p:txBody>
          <a:bodyPr wrap="square" rtlCol="0">
            <a:spAutoFit/>
          </a:bodyPr>
          <a:lstStyle/>
          <a:p>
            <a:pPr algn="ctr"/>
            <a:r>
              <a:rPr lang="en-US" b="1" dirty="0" smtClean="0">
                <a:solidFill>
                  <a:schemeClr val="bg1"/>
                </a:solidFill>
                <a:latin typeface="+mj-lt"/>
                <a:cs typeface="Aharoni" pitchFamily="2" charset="-79"/>
              </a:rPr>
              <a:t>Fresh</a:t>
            </a:r>
            <a:r>
              <a:rPr lang="en-US" b="1" dirty="0" smtClean="0">
                <a:solidFill>
                  <a:schemeClr val="bg1"/>
                </a:solidFill>
                <a:latin typeface="Aharoni" pitchFamily="2" charset="-79"/>
                <a:cs typeface="Aharoni" pitchFamily="2" charset="-79"/>
              </a:rPr>
              <a:t> Foods</a:t>
            </a:r>
          </a:p>
          <a:p>
            <a:pPr algn="ctr"/>
            <a:r>
              <a:rPr lang="en-US" sz="1700" b="1" dirty="0" smtClean="0">
                <a:solidFill>
                  <a:srgbClr val="FF0000"/>
                </a:solidFill>
                <a:latin typeface="Aharoni" pitchFamily="2" charset="-79"/>
                <a:cs typeface="Aharoni" pitchFamily="2" charset="-79"/>
              </a:rPr>
              <a:t>(Contrast) </a:t>
            </a:r>
            <a:endParaRPr lang="en-US" sz="1700" b="1" dirty="0">
              <a:solidFill>
                <a:srgbClr val="FF0000"/>
              </a:solidFill>
              <a:latin typeface="Aharoni" pitchFamily="2" charset="-79"/>
              <a:cs typeface="Aharoni" pitchFamily="2" charset="-79"/>
            </a:endParaRPr>
          </a:p>
        </p:txBody>
      </p:sp>
      <p:sp>
        <p:nvSpPr>
          <p:cNvPr id="7" name="TextBox 6"/>
          <p:cNvSpPr txBox="1"/>
          <p:nvPr/>
        </p:nvSpPr>
        <p:spPr>
          <a:xfrm>
            <a:off x="5105400" y="1764268"/>
            <a:ext cx="1828800" cy="646331"/>
          </a:xfrm>
          <a:prstGeom prst="rect">
            <a:avLst/>
          </a:prstGeom>
          <a:noFill/>
        </p:spPr>
        <p:txBody>
          <a:bodyPr wrap="square" rtlCol="0">
            <a:spAutoFit/>
          </a:bodyPr>
          <a:lstStyle/>
          <a:p>
            <a:pPr algn="ctr"/>
            <a:r>
              <a:rPr lang="en-US" b="1" dirty="0" smtClean="0">
                <a:solidFill>
                  <a:schemeClr val="bg1"/>
                </a:solidFill>
                <a:latin typeface="+mj-lt"/>
                <a:cs typeface="Aharoni" pitchFamily="2" charset="-79"/>
              </a:rPr>
              <a:t>Canned Foods</a:t>
            </a:r>
          </a:p>
          <a:p>
            <a:pPr algn="ctr"/>
            <a:r>
              <a:rPr lang="en-US" b="1" dirty="0" smtClean="0">
                <a:solidFill>
                  <a:srgbClr val="FF0000"/>
                </a:solidFill>
                <a:latin typeface="Aharoni" pitchFamily="2" charset="-79"/>
                <a:cs typeface="Aharoni" pitchFamily="2" charset="-79"/>
              </a:rPr>
              <a:t>(Contrast) </a:t>
            </a:r>
          </a:p>
        </p:txBody>
      </p:sp>
      <p:sp>
        <p:nvSpPr>
          <p:cNvPr id="8" name="TextBox 7"/>
          <p:cNvSpPr txBox="1"/>
          <p:nvPr/>
        </p:nvSpPr>
        <p:spPr>
          <a:xfrm>
            <a:off x="3581400" y="2209800"/>
            <a:ext cx="2057400" cy="615553"/>
          </a:xfrm>
          <a:prstGeom prst="rect">
            <a:avLst/>
          </a:prstGeom>
          <a:noFill/>
        </p:spPr>
        <p:txBody>
          <a:bodyPr wrap="square" rtlCol="0">
            <a:spAutoFit/>
          </a:bodyPr>
          <a:lstStyle/>
          <a:p>
            <a:pPr algn="ctr"/>
            <a:r>
              <a:rPr lang="en-US" sz="1700" b="1" dirty="0" smtClean="0">
                <a:solidFill>
                  <a:srgbClr val="00CC00"/>
                </a:solidFill>
                <a:latin typeface="+mj-lt"/>
                <a:cs typeface="Aharoni" pitchFamily="2" charset="-79"/>
              </a:rPr>
              <a:t>Compare</a:t>
            </a:r>
            <a:r>
              <a:rPr lang="en-US" sz="1700" b="1" dirty="0" smtClean="0">
                <a:solidFill>
                  <a:schemeClr val="bg1"/>
                </a:solidFill>
                <a:latin typeface="+mj-lt"/>
                <a:cs typeface="Aharoni" pitchFamily="2" charset="-79"/>
              </a:rPr>
              <a:t> (similarities)</a:t>
            </a:r>
            <a:endParaRPr lang="en-US" sz="1700" b="1"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Compare</a:t>
            </a:r>
            <a:endParaRPr lang="en-US" sz="6000" dirty="0"/>
          </a:p>
        </p:txBody>
      </p:sp>
      <p:sp>
        <p:nvSpPr>
          <p:cNvPr id="3" name="Content Placeholder 2"/>
          <p:cNvSpPr>
            <a:spLocks noGrp="1"/>
          </p:cNvSpPr>
          <p:nvPr>
            <p:ph idx="1"/>
          </p:nvPr>
        </p:nvSpPr>
        <p:spPr/>
        <p:txBody>
          <a:bodyPr>
            <a:normAutofit/>
          </a:bodyPr>
          <a:lstStyle/>
          <a:p>
            <a:r>
              <a:rPr lang="en-US" sz="3600" dirty="0" smtClean="0"/>
              <a:t>  When you </a:t>
            </a:r>
            <a:r>
              <a:rPr lang="en-US" sz="3600" b="1" dirty="0" smtClean="0">
                <a:solidFill>
                  <a:srgbClr val="00CC00"/>
                </a:solidFill>
              </a:rPr>
              <a:t>compare</a:t>
            </a:r>
            <a:r>
              <a:rPr lang="en-US" sz="3600" dirty="0" smtClean="0"/>
              <a:t> 2 things you ask yourself, </a:t>
            </a:r>
            <a:br>
              <a:rPr lang="en-US" sz="3600" dirty="0" smtClean="0"/>
            </a:br>
            <a:r>
              <a:rPr lang="en-US" sz="3600" dirty="0" smtClean="0"/>
              <a:t>    "How are these things alike?"</a:t>
            </a:r>
            <a:endParaRPr lang="en-US" sz="3600" dirty="0"/>
          </a:p>
        </p:txBody>
      </p:sp>
      <p:pic>
        <p:nvPicPr>
          <p:cNvPr id="1026" name="Picture 2" descr="C:\Documents and Settings\adamsr\Local Settings\Temporary Internet Files\Content.IE5\NSYF825S\MC900235379[1].wmf"/>
          <p:cNvPicPr>
            <a:picLocks noChangeAspect="1" noChangeArrowheads="1"/>
          </p:cNvPicPr>
          <p:nvPr/>
        </p:nvPicPr>
        <p:blipFill>
          <a:blip r:embed="rId2" cstate="print"/>
          <a:srcRect/>
          <a:stretch>
            <a:fillRect/>
          </a:stretch>
        </p:blipFill>
        <p:spPr bwMode="auto">
          <a:xfrm>
            <a:off x="3048000" y="3810000"/>
            <a:ext cx="3217863" cy="26048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Contrast</a:t>
            </a:r>
            <a:endParaRPr lang="en-US" sz="6000" dirty="0"/>
          </a:p>
        </p:txBody>
      </p:sp>
      <p:sp>
        <p:nvSpPr>
          <p:cNvPr id="3" name="Content Placeholder 2"/>
          <p:cNvSpPr>
            <a:spLocks noGrp="1"/>
          </p:cNvSpPr>
          <p:nvPr>
            <p:ph idx="1"/>
          </p:nvPr>
        </p:nvSpPr>
        <p:spPr/>
        <p:txBody>
          <a:bodyPr/>
          <a:lstStyle/>
          <a:p>
            <a:r>
              <a:rPr lang="en-US" sz="3600" dirty="0" smtClean="0"/>
              <a:t>When you </a:t>
            </a:r>
            <a:r>
              <a:rPr lang="en-US" sz="3600" b="1" dirty="0" smtClean="0">
                <a:solidFill>
                  <a:srgbClr val="FF0000"/>
                </a:solidFill>
              </a:rPr>
              <a:t>contrast</a:t>
            </a:r>
            <a:r>
              <a:rPr lang="en-US" sz="3600" dirty="0" smtClean="0"/>
              <a:t> 2 things you ask yourself, </a:t>
            </a:r>
            <a:br>
              <a:rPr lang="en-US" sz="3600" dirty="0" smtClean="0"/>
            </a:br>
            <a:r>
              <a:rPr lang="en-US" sz="3600" dirty="0" smtClean="0"/>
              <a:t>    "How are these things different?"</a:t>
            </a:r>
            <a:r>
              <a:rPr lang="en-US" dirty="0" smtClean="0"/>
              <a:t/>
            </a:r>
            <a:br>
              <a:rPr lang="en-US" dirty="0" smtClean="0"/>
            </a:br>
            <a:endParaRPr lang="en-US" dirty="0"/>
          </a:p>
        </p:txBody>
      </p:sp>
      <p:pic>
        <p:nvPicPr>
          <p:cNvPr id="2051" name="Picture 3" descr="C:\Documents and Settings\adamsr\Local Settings\Temporary Internet Files\Content.IE5\169BO5VI\MC900334330[1].wmf"/>
          <p:cNvPicPr>
            <a:picLocks noChangeAspect="1" noChangeArrowheads="1"/>
          </p:cNvPicPr>
          <p:nvPr/>
        </p:nvPicPr>
        <p:blipFill>
          <a:blip r:embed="rId2" cstate="print"/>
          <a:srcRect/>
          <a:stretch>
            <a:fillRect/>
          </a:stretch>
        </p:blipFill>
        <p:spPr bwMode="auto">
          <a:xfrm>
            <a:off x="2819400" y="3962400"/>
            <a:ext cx="3829050" cy="27431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Words</a:t>
            </a:r>
            <a:endParaRPr lang="en-US" dirty="0"/>
          </a:p>
        </p:txBody>
      </p:sp>
      <p:sp>
        <p:nvSpPr>
          <p:cNvPr id="3" name="Text Placeholder 2"/>
          <p:cNvSpPr>
            <a:spLocks noGrp="1"/>
          </p:cNvSpPr>
          <p:nvPr>
            <p:ph type="body" idx="1"/>
          </p:nvPr>
        </p:nvSpPr>
        <p:spPr/>
        <p:txBody>
          <a:bodyPr/>
          <a:lstStyle/>
          <a:p>
            <a:r>
              <a:rPr lang="en-US" dirty="0" smtClean="0">
                <a:solidFill>
                  <a:srgbClr val="00CC00"/>
                </a:solidFill>
              </a:rPr>
              <a:t>Compare</a:t>
            </a:r>
            <a:endParaRPr lang="en-US" dirty="0">
              <a:solidFill>
                <a:srgbClr val="00CC00"/>
              </a:solidFill>
            </a:endParaRPr>
          </a:p>
        </p:txBody>
      </p:sp>
      <p:sp>
        <p:nvSpPr>
          <p:cNvPr id="4" name="Text Placeholder 3"/>
          <p:cNvSpPr>
            <a:spLocks noGrp="1"/>
          </p:cNvSpPr>
          <p:nvPr>
            <p:ph type="body" sz="half" idx="3"/>
          </p:nvPr>
        </p:nvSpPr>
        <p:spPr/>
        <p:txBody>
          <a:bodyPr/>
          <a:lstStyle/>
          <a:p>
            <a:r>
              <a:rPr lang="en-US" dirty="0" smtClean="0"/>
              <a:t>Contrast</a:t>
            </a:r>
            <a:endParaRPr lang="en-US" dirty="0"/>
          </a:p>
        </p:txBody>
      </p:sp>
      <p:sp>
        <p:nvSpPr>
          <p:cNvPr id="5" name="Content Placeholder 4"/>
          <p:cNvSpPr>
            <a:spLocks noGrp="1"/>
          </p:cNvSpPr>
          <p:nvPr>
            <p:ph sz="quarter" idx="2"/>
          </p:nvPr>
        </p:nvSpPr>
        <p:spPr/>
        <p:txBody>
          <a:bodyPr>
            <a:normAutofit fontScale="92500" lnSpcReduction="10000"/>
          </a:bodyPr>
          <a:lstStyle/>
          <a:p>
            <a:r>
              <a:rPr lang="en-US" dirty="0" smtClean="0"/>
              <a:t>Like</a:t>
            </a:r>
          </a:p>
          <a:p>
            <a:r>
              <a:rPr lang="en-US" dirty="0" smtClean="0"/>
              <a:t>Same as</a:t>
            </a:r>
          </a:p>
          <a:p>
            <a:r>
              <a:rPr lang="en-US" dirty="0" smtClean="0"/>
              <a:t>More</a:t>
            </a:r>
          </a:p>
          <a:p>
            <a:r>
              <a:rPr lang="en-US" dirty="0" smtClean="0"/>
              <a:t>Similar</a:t>
            </a:r>
          </a:p>
          <a:p>
            <a:r>
              <a:rPr lang="en-US" dirty="0" smtClean="0"/>
              <a:t>Likewise</a:t>
            </a:r>
          </a:p>
          <a:p>
            <a:r>
              <a:rPr lang="en-US" dirty="0" smtClean="0"/>
              <a:t>Both</a:t>
            </a:r>
          </a:p>
          <a:p>
            <a:r>
              <a:rPr lang="en-US" dirty="0" smtClean="0"/>
              <a:t>Each</a:t>
            </a:r>
          </a:p>
          <a:p>
            <a:r>
              <a:rPr lang="en-US" dirty="0" smtClean="0"/>
              <a:t>Also</a:t>
            </a:r>
          </a:p>
          <a:p>
            <a:r>
              <a:rPr lang="en-US" dirty="0" smtClean="0"/>
              <a:t>Same</a:t>
            </a:r>
          </a:p>
          <a:p>
            <a:r>
              <a:rPr lang="en-US" dirty="0" smtClean="0"/>
              <a:t>Too</a:t>
            </a:r>
          </a:p>
          <a:p>
            <a:endParaRPr lang="en-US" dirty="0"/>
          </a:p>
        </p:txBody>
      </p:sp>
      <p:sp>
        <p:nvSpPr>
          <p:cNvPr id="6" name="Content Placeholder 5"/>
          <p:cNvSpPr>
            <a:spLocks noGrp="1"/>
          </p:cNvSpPr>
          <p:nvPr>
            <p:ph sz="quarter" idx="4"/>
          </p:nvPr>
        </p:nvSpPr>
        <p:spPr/>
        <p:txBody>
          <a:bodyPr/>
          <a:lstStyle/>
          <a:p>
            <a:r>
              <a:rPr lang="en-US" dirty="0" smtClean="0"/>
              <a:t>Different</a:t>
            </a:r>
          </a:p>
          <a:p>
            <a:r>
              <a:rPr lang="en-US" dirty="0" smtClean="0"/>
              <a:t>But</a:t>
            </a:r>
          </a:p>
          <a:p>
            <a:r>
              <a:rPr lang="en-US" dirty="0" smtClean="0"/>
              <a:t>On the other hand</a:t>
            </a:r>
          </a:p>
          <a:p>
            <a:r>
              <a:rPr lang="en-US" dirty="0" smtClean="0"/>
              <a:t>However</a:t>
            </a:r>
          </a:p>
          <a:p>
            <a:r>
              <a:rPr lang="en-US" dirty="0" smtClean="0"/>
              <a:t>Unlike</a:t>
            </a:r>
          </a:p>
          <a:p>
            <a:r>
              <a:rPr lang="en-US" dirty="0" smtClean="0"/>
              <a:t>Different from</a:t>
            </a:r>
          </a:p>
          <a:p>
            <a:r>
              <a:rPr lang="en-US" dirty="0" smtClean="0"/>
              <a:t>In contrast</a:t>
            </a:r>
          </a:p>
          <a:p>
            <a:r>
              <a:rPr lang="en-US" dirty="0" smtClean="0"/>
              <a:t>Less </a:t>
            </a:r>
          </a:p>
          <a:p>
            <a:endParaRPr lang="en-US" dirty="0" smtClean="0"/>
          </a:p>
        </p:txBody>
      </p:sp>
      <p:cxnSp>
        <p:nvCxnSpPr>
          <p:cNvPr id="8" name="Straight Connector 7"/>
          <p:cNvCxnSpPr/>
          <p:nvPr/>
        </p:nvCxnSpPr>
        <p:spPr>
          <a:xfrm rot="5400000">
            <a:off x="1790700" y="4229100"/>
            <a:ext cx="44958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rot="5400000">
            <a:off x="1409700" y="4229100"/>
            <a:ext cx="449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500"/>
                                        <p:tgtEl>
                                          <p:spTgt spid="5">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ox(in)">
                                      <p:cBhvr>
                                        <p:cTn id="19" dur="500"/>
                                        <p:tgtEl>
                                          <p:spTgt spid="5">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ox(in)">
                                      <p:cBhvr>
                                        <p:cTn id="23" dur="500"/>
                                        <p:tgtEl>
                                          <p:spTgt spid="5">
                                            <p:txEl>
                                              <p:pRg st="3" end="3"/>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ox(in)">
                                      <p:cBhvr>
                                        <p:cTn id="31" dur="500"/>
                                        <p:tgtEl>
                                          <p:spTgt spid="5">
                                            <p:txEl>
                                              <p:pRg st="5" end="5"/>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ox(in)">
                                      <p:cBhvr>
                                        <p:cTn id="35" dur="500"/>
                                        <p:tgtEl>
                                          <p:spTgt spid="5">
                                            <p:txEl>
                                              <p:pRg st="6" end="6"/>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ox(in)">
                                      <p:cBhvr>
                                        <p:cTn id="39" dur="500"/>
                                        <p:tgtEl>
                                          <p:spTgt spid="5">
                                            <p:txEl>
                                              <p:pRg st="7" end="7"/>
                                            </p:txEl>
                                          </p:spTgt>
                                        </p:tgtEl>
                                      </p:cBhvr>
                                    </p:animEffect>
                                  </p:childTnLst>
                                </p:cTn>
                              </p:par>
                            </p:childTnLst>
                          </p:cTn>
                        </p:par>
                        <p:par>
                          <p:cTn id="40" fill="hold">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box(in)">
                                      <p:cBhvr>
                                        <p:cTn id="43" dur="500"/>
                                        <p:tgtEl>
                                          <p:spTgt spid="5">
                                            <p:txEl>
                                              <p:pRg st="8" end="8"/>
                                            </p:txEl>
                                          </p:spTgt>
                                        </p:tgtEl>
                                      </p:cBhvr>
                                    </p:animEffect>
                                  </p:childTnLst>
                                </p:cTn>
                              </p:par>
                            </p:childTnLst>
                          </p:cTn>
                        </p:par>
                        <p:par>
                          <p:cTn id="44" fill="hold">
                            <p:stCondLst>
                              <p:cond delay="5000"/>
                            </p:stCondLst>
                            <p:childTnLst>
                              <p:par>
                                <p:cTn id="45" presetID="4" presetClass="entr" presetSubtype="16" fill="hold" grpId="0"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ox(in)">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blinds(horizontal)">
                                      <p:cBhvr>
                                        <p:cTn id="52" dur="500"/>
                                        <p:tgtEl>
                                          <p:spTgt spid="4">
                                            <p:txEl>
                                              <p:pRg st="0" end="0"/>
                                            </p:txEl>
                                          </p:spTgt>
                                        </p:tgtEl>
                                      </p:cBhvr>
                                    </p:animEffect>
                                  </p:childTnLst>
                                </p:cTn>
                              </p:par>
                            </p:childTnLst>
                          </p:cTn>
                        </p:par>
                        <p:par>
                          <p:cTn id="53" fill="hold">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box(in)">
                                      <p:cBhvr>
                                        <p:cTn id="56" dur="500"/>
                                        <p:tgtEl>
                                          <p:spTgt spid="6">
                                            <p:txEl>
                                              <p:pRg st="0" end="0"/>
                                            </p:txEl>
                                          </p:spTgt>
                                        </p:tgtEl>
                                      </p:cBhvr>
                                    </p:animEffect>
                                  </p:childTnLst>
                                </p:cTn>
                              </p:par>
                            </p:childTnLst>
                          </p:cTn>
                        </p:par>
                        <p:par>
                          <p:cTn id="57" fill="hold">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box(in)">
                                      <p:cBhvr>
                                        <p:cTn id="60" dur="500"/>
                                        <p:tgtEl>
                                          <p:spTgt spid="6">
                                            <p:txEl>
                                              <p:pRg st="1" end="1"/>
                                            </p:txEl>
                                          </p:spTgt>
                                        </p:tgtEl>
                                      </p:cBhvr>
                                    </p:animEffect>
                                  </p:childTnLst>
                                </p:cTn>
                              </p:par>
                            </p:childTnLst>
                          </p:cTn>
                        </p:par>
                        <p:par>
                          <p:cTn id="61" fill="hold">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box(in)">
                                      <p:cBhvr>
                                        <p:cTn id="64" dur="500"/>
                                        <p:tgtEl>
                                          <p:spTgt spid="6">
                                            <p:txEl>
                                              <p:pRg st="2" end="2"/>
                                            </p:txEl>
                                          </p:spTgt>
                                        </p:tgtEl>
                                      </p:cBhvr>
                                    </p:animEffect>
                                  </p:childTnLst>
                                </p:cTn>
                              </p:par>
                            </p:childTnLst>
                          </p:cTn>
                        </p:par>
                        <p:par>
                          <p:cTn id="65" fill="hold">
                            <p:stCondLst>
                              <p:cond delay="2000"/>
                            </p:stCondLst>
                            <p:childTnLst>
                              <p:par>
                                <p:cTn id="66" presetID="4" presetClass="entr" presetSubtype="16" fill="hold" grpId="0" nodeType="after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box(in)">
                                      <p:cBhvr>
                                        <p:cTn id="68" dur="500"/>
                                        <p:tgtEl>
                                          <p:spTgt spid="6">
                                            <p:txEl>
                                              <p:pRg st="3" end="3"/>
                                            </p:txEl>
                                          </p:spTgt>
                                        </p:tgtEl>
                                      </p:cBhvr>
                                    </p:animEffect>
                                  </p:childTnLst>
                                </p:cTn>
                              </p:par>
                            </p:childTnLst>
                          </p:cTn>
                        </p:par>
                        <p:par>
                          <p:cTn id="69" fill="hold">
                            <p:stCondLst>
                              <p:cond delay="2500"/>
                            </p:stCondLst>
                            <p:childTnLst>
                              <p:par>
                                <p:cTn id="70" presetID="4" presetClass="entr" presetSubtype="16" fill="hold" grpId="0" nodeType="after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box(in)">
                                      <p:cBhvr>
                                        <p:cTn id="72" dur="500"/>
                                        <p:tgtEl>
                                          <p:spTgt spid="6">
                                            <p:txEl>
                                              <p:pRg st="4" end="4"/>
                                            </p:txEl>
                                          </p:spTgt>
                                        </p:tgtEl>
                                      </p:cBhvr>
                                    </p:animEffect>
                                  </p:childTnLst>
                                </p:cTn>
                              </p:par>
                            </p:childTnLst>
                          </p:cTn>
                        </p:par>
                        <p:par>
                          <p:cTn id="73" fill="hold">
                            <p:stCondLst>
                              <p:cond delay="3000"/>
                            </p:stCondLst>
                            <p:childTnLst>
                              <p:par>
                                <p:cTn id="74" presetID="4" presetClass="entr" presetSubtype="16" fill="hold" grpId="0" nodeType="after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Effect transition="in" filter="box(in)">
                                      <p:cBhvr>
                                        <p:cTn id="76" dur="500"/>
                                        <p:tgtEl>
                                          <p:spTgt spid="6">
                                            <p:txEl>
                                              <p:pRg st="5" end="5"/>
                                            </p:txEl>
                                          </p:spTgt>
                                        </p:tgtEl>
                                      </p:cBhvr>
                                    </p:animEffect>
                                  </p:childTnLst>
                                </p:cTn>
                              </p:par>
                            </p:childTnLst>
                          </p:cTn>
                        </p:par>
                        <p:par>
                          <p:cTn id="77" fill="hold">
                            <p:stCondLst>
                              <p:cond delay="3500"/>
                            </p:stCondLst>
                            <p:childTnLst>
                              <p:par>
                                <p:cTn id="78" presetID="4" presetClass="entr" presetSubtype="16" fill="hold" grpId="0" nodeType="afterEffect">
                                  <p:stCondLst>
                                    <p:cond delay="0"/>
                                  </p:stCondLst>
                                  <p:childTnLst>
                                    <p:set>
                                      <p:cBhvr>
                                        <p:cTn id="79" dur="1" fill="hold">
                                          <p:stCondLst>
                                            <p:cond delay="0"/>
                                          </p:stCondLst>
                                        </p:cTn>
                                        <p:tgtEl>
                                          <p:spTgt spid="6">
                                            <p:txEl>
                                              <p:pRg st="6" end="6"/>
                                            </p:txEl>
                                          </p:spTgt>
                                        </p:tgtEl>
                                        <p:attrNameLst>
                                          <p:attrName>style.visibility</p:attrName>
                                        </p:attrNameLst>
                                      </p:cBhvr>
                                      <p:to>
                                        <p:strVal val="visible"/>
                                      </p:to>
                                    </p:set>
                                    <p:animEffect transition="in" filter="box(in)">
                                      <p:cBhvr>
                                        <p:cTn id="80" dur="500"/>
                                        <p:tgtEl>
                                          <p:spTgt spid="6">
                                            <p:txEl>
                                              <p:pRg st="6" end="6"/>
                                            </p:txEl>
                                          </p:spTgt>
                                        </p:tgtEl>
                                      </p:cBhvr>
                                    </p:animEffect>
                                  </p:childTnLst>
                                </p:cTn>
                              </p:par>
                            </p:childTnLst>
                          </p:cTn>
                        </p:par>
                        <p:par>
                          <p:cTn id="81" fill="hold">
                            <p:stCondLst>
                              <p:cond delay="4000"/>
                            </p:stCondLst>
                            <p:childTnLst>
                              <p:par>
                                <p:cTn id="82" presetID="4" presetClass="entr" presetSubtype="16" fill="hold" grpId="0" nodeType="afterEffect">
                                  <p:stCondLst>
                                    <p:cond delay="0"/>
                                  </p:stCondLst>
                                  <p:childTnLst>
                                    <p:set>
                                      <p:cBhvr>
                                        <p:cTn id="83" dur="1" fill="hold">
                                          <p:stCondLst>
                                            <p:cond delay="0"/>
                                          </p:stCondLst>
                                        </p:cTn>
                                        <p:tgtEl>
                                          <p:spTgt spid="6">
                                            <p:txEl>
                                              <p:pRg st="7" end="7"/>
                                            </p:txEl>
                                          </p:spTgt>
                                        </p:tgtEl>
                                        <p:attrNameLst>
                                          <p:attrName>style.visibility</p:attrName>
                                        </p:attrNameLst>
                                      </p:cBhvr>
                                      <p:to>
                                        <p:strVal val="visible"/>
                                      </p:to>
                                    </p:set>
                                    <p:animEffect transition="in" filter="box(in)">
                                      <p:cBhvr>
                                        <p:cTn id="8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Compare and Contrast</a:t>
            </a:r>
            <a:endParaRPr lang="en-US" dirty="0"/>
          </a:p>
        </p:txBody>
      </p:sp>
      <p:sp>
        <p:nvSpPr>
          <p:cNvPr id="3" name="Text Placeholder 2"/>
          <p:cNvSpPr>
            <a:spLocks noGrp="1"/>
          </p:cNvSpPr>
          <p:nvPr>
            <p:ph type="body" idx="1"/>
          </p:nvPr>
        </p:nvSpPr>
        <p:spPr/>
        <p:txBody>
          <a:bodyPr/>
          <a:lstStyle/>
          <a:p>
            <a:r>
              <a:rPr lang="en-US" dirty="0" smtClean="0"/>
              <a:t>T-Chart</a:t>
            </a:r>
            <a:endParaRPr lang="en-US" dirty="0"/>
          </a:p>
        </p:txBody>
      </p:sp>
      <p:sp>
        <p:nvSpPr>
          <p:cNvPr id="4" name="Text Placeholder 3"/>
          <p:cNvSpPr>
            <a:spLocks noGrp="1"/>
          </p:cNvSpPr>
          <p:nvPr>
            <p:ph type="body" sz="half" idx="3"/>
          </p:nvPr>
        </p:nvSpPr>
        <p:spPr/>
        <p:txBody>
          <a:bodyPr/>
          <a:lstStyle/>
          <a:p>
            <a:r>
              <a:rPr lang="en-US" dirty="0" smtClean="0"/>
              <a:t>Venn Diagram</a:t>
            </a:r>
            <a:endParaRPr lang="en-US" dirty="0"/>
          </a:p>
        </p:txBody>
      </p:sp>
      <p:pic>
        <p:nvPicPr>
          <p:cNvPr id="7" name="Picture 2" descr="http://www.theholidayzone.com/grandparentsday/venn2.gif"/>
          <p:cNvPicPr>
            <a:picLocks noGrp="1" noChangeAspect="1" noChangeArrowheads="1"/>
          </p:cNvPicPr>
          <p:nvPr>
            <p:ph sz="quarter" idx="4"/>
          </p:nvPr>
        </p:nvPicPr>
        <p:blipFill>
          <a:blip r:embed="rId2" cstate="print"/>
          <a:srcRect/>
          <a:stretch>
            <a:fillRect/>
          </a:stretch>
        </p:blipFill>
        <p:spPr bwMode="auto">
          <a:xfrm>
            <a:off x="4645025" y="3157028"/>
            <a:ext cx="4041775" cy="2563245"/>
          </a:xfrm>
          <a:prstGeom prst="rect">
            <a:avLst/>
          </a:prstGeom>
          <a:noFill/>
        </p:spPr>
      </p:pic>
      <p:grpSp>
        <p:nvGrpSpPr>
          <p:cNvPr id="21" name="Group 20"/>
          <p:cNvGrpSpPr/>
          <p:nvPr/>
        </p:nvGrpSpPr>
        <p:grpSpPr>
          <a:xfrm>
            <a:off x="381000" y="2438400"/>
            <a:ext cx="3886200" cy="4038600"/>
            <a:chOff x="381000" y="2438400"/>
            <a:chExt cx="3886200" cy="4038600"/>
          </a:xfrm>
        </p:grpSpPr>
        <p:cxnSp>
          <p:nvCxnSpPr>
            <p:cNvPr id="11" name="Straight Connector 10"/>
            <p:cNvCxnSpPr/>
            <p:nvPr/>
          </p:nvCxnSpPr>
          <p:spPr>
            <a:xfrm rot="10800000">
              <a:off x="457200" y="3352800"/>
              <a:ext cx="3657600" cy="0"/>
            </a:xfrm>
            <a:prstGeom prst="line">
              <a:avLst/>
            </a:prstGeom>
            <a:ln w="57150">
              <a:solidFill>
                <a:srgbClr val="292DE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14300" y="4457700"/>
              <a:ext cx="4038600" cy="0"/>
            </a:xfrm>
            <a:prstGeom prst="line">
              <a:avLst/>
            </a:prstGeom>
            <a:ln w="57150">
              <a:solidFill>
                <a:srgbClr val="292DE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 y="2895600"/>
              <a:ext cx="1752600" cy="369332"/>
            </a:xfrm>
            <a:prstGeom prst="rect">
              <a:avLst/>
            </a:prstGeom>
            <a:noFill/>
          </p:spPr>
          <p:txBody>
            <a:bodyPr wrap="square" rtlCol="0">
              <a:spAutoFit/>
            </a:bodyPr>
            <a:lstStyle/>
            <a:p>
              <a:r>
                <a:rPr lang="en-US" b="1" dirty="0" smtClean="0">
                  <a:solidFill>
                    <a:srgbClr val="00CC00"/>
                  </a:solidFill>
                </a:rPr>
                <a:t>Alike (Compare)</a:t>
              </a:r>
              <a:endParaRPr lang="en-US" b="1" dirty="0">
                <a:solidFill>
                  <a:srgbClr val="00CC00"/>
                </a:solidFill>
              </a:endParaRPr>
            </a:p>
          </p:txBody>
        </p:sp>
        <p:sp>
          <p:nvSpPr>
            <p:cNvPr id="18" name="TextBox 17"/>
            <p:cNvSpPr txBox="1"/>
            <p:nvPr/>
          </p:nvSpPr>
          <p:spPr>
            <a:xfrm>
              <a:off x="2133600" y="2907268"/>
              <a:ext cx="2133600" cy="369332"/>
            </a:xfrm>
            <a:prstGeom prst="rect">
              <a:avLst/>
            </a:prstGeom>
            <a:noFill/>
          </p:spPr>
          <p:txBody>
            <a:bodyPr wrap="square" rtlCol="0">
              <a:spAutoFit/>
            </a:bodyPr>
            <a:lstStyle/>
            <a:p>
              <a:r>
                <a:rPr lang="en-US" b="1" dirty="0" smtClean="0">
                  <a:solidFill>
                    <a:srgbClr val="00CC00"/>
                  </a:solidFill>
                </a:rPr>
                <a:t>Different (Contrast)</a:t>
              </a:r>
              <a:endParaRPr lang="en-US" b="1" dirty="0">
                <a:solidFill>
                  <a:srgbClr val="00CC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linds(horizontal)">
                                      <p:cBhvr>
                                        <p:cTn id="16" dur="500"/>
                                        <p:tgtEl>
                                          <p:spTgt spid="4">
                                            <p:txEl>
                                              <p:pRg st="0" end="0"/>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me show you!</a:t>
            </a:r>
            <a:endParaRPr lang="en-US" dirty="0"/>
          </a:p>
        </p:txBody>
      </p:sp>
      <p:sp>
        <p:nvSpPr>
          <p:cNvPr id="3" name="Content Placeholder 2"/>
          <p:cNvSpPr>
            <a:spLocks noGrp="1"/>
          </p:cNvSpPr>
          <p:nvPr>
            <p:ph idx="1"/>
          </p:nvPr>
        </p:nvSpPr>
        <p:spPr>
          <a:xfrm>
            <a:off x="965200" y="1720060"/>
            <a:ext cx="7772400" cy="4572000"/>
          </a:xfrm>
        </p:spPr>
        <p:txBody>
          <a:bodyPr/>
          <a:lstStyle/>
          <a:p>
            <a:r>
              <a:rPr lang="en-US" dirty="0" smtClean="0"/>
              <a:t>Lets </a:t>
            </a:r>
            <a:r>
              <a:rPr lang="en-US" dirty="0" smtClean="0">
                <a:solidFill>
                  <a:srgbClr val="00CC00"/>
                </a:solidFill>
              </a:rPr>
              <a:t>compare</a:t>
            </a:r>
            <a:r>
              <a:rPr lang="en-US" dirty="0" smtClean="0"/>
              <a:t> and </a:t>
            </a:r>
            <a:r>
              <a:rPr lang="en-US" dirty="0" smtClean="0">
                <a:solidFill>
                  <a:srgbClr val="FF0000"/>
                </a:solidFill>
              </a:rPr>
              <a:t>contrast</a:t>
            </a:r>
            <a:r>
              <a:rPr lang="en-US" dirty="0" smtClean="0"/>
              <a:t> a car and a skateboard.</a:t>
            </a:r>
            <a:endParaRPr lang="en-US" dirty="0"/>
          </a:p>
        </p:txBody>
      </p:sp>
      <p:pic>
        <p:nvPicPr>
          <p:cNvPr id="3074" name="Picture 2" descr="C:\Documents and Settings\adamsr\Local Settings\Temporary Internet Files\Content.IE5\3EV72KBL\MC900434818[1].png"/>
          <p:cNvPicPr>
            <a:picLocks noChangeAspect="1" noChangeArrowheads="1"/>
          </p:cNvPicPr>
          <p:nvPr/>
        </p:nvPicPr>
        <p:blipFill>
          <a:blip r:embed="rId2" cstate="print"/>
          <a:srcRect/>
          <a:stretch>
            <a:fillRect/>
          </a:stretch>
        </p:blipFill>
        <p:spPr bwMode="auto">
          <a:xfrm>
            <a:off x="1730375" y="3030537"/>
            <a:ext cx="1828800" cy="1828800"/>
          </a:xfrm>
          <a:prstGeom prst="rect">
            <a:avLst/>
          </a:prstGeom>
          <a:noFill/>
        </p:spPr>
      </p:pic>
      <p:pic>
        <p:nvPicPr>
          <p:cNvPr id="3075" name="Picture 3" descr="C:\Documents and Settings\adamsr\Local Settings\Temporary Internet Files\Content.IE5\WDZMIRS4\MC900191861[1].wmf"/>
          <p:cNvPicPr>
            <a:picLocks noChangeAspect="1" noChangeArrowheads="1"/>
          </p:cNvPicPr>
          <p:nvPr/>
        </p:nvPicPr>
        <p:blipFill>
          <a:blip r:embed="rId3" cstate="print"/>
          <a:srcRect/>
          <a:stretch>
            <a:fillRect/>
          </a:stretch>
        </p:blipFill>
        <p:spPr bwMode="auto">
          <a:xfrm>
            <a:off x="4800600" y="3429000"/>
            <a:ext cx="2209800" cy="1716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par>
                          <p:cTn id="14" fill="hold">
                            <p:stCondLst>
                              <p:cond delay="500"/>
                            </p:stCondLst>
                            <p:childTnLst>
                              <p:par>
                                <p:cTn id="15" presetID="2" presetClass="entr" presetSubtype="3"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1+#ppt_w/2"/>
                                          </p:val>
                                        </p:tav>
                                        <p:tav tm="100000">
                                          <p:val>
                                            <p:strVal val="#ppt_x"/>
                                          </p:val>
                                        </p:tav>
                                      </p:tavLst>
                                    </p:anim>
                                    <p:anim calcmode="lin" valueType="num">
                                      <p:cBhvr additive="base">
                                        <p:cTn id="18" dur="500" fill="hold"/>
                                        <p:tgtEl>
                                          <p:spTgt spid="3074"/>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2"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0-#ppt_w/2"/>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vs. Skateboard</a:t>
            </a:r>
            <a:endParaRPr lang="en-US" dirty="0"/>
          </a:p>
        </p:txBody>
      </p:sp>
      <p:sp>
        <p:nvSpPr>
          <p:cNvPr id="3" name="Text Placeholder 2"/>
          <p:cNvSpPr>
            <a:spLocks noGrp="1"/>
          </p:cNvSpPr>
          <p:nvPr>
            <p:ph type="body" idx="1"/>
          </p:nvPr>
        </p:nvSpPr>
        <p:spPr/>
        <p:txBody>
          <a:bodyPr/>
          <a:lstStyle/>
          <a:p>
            <a:r>
              <a:rPr lang="en-US" dirty="0" smtClean="0">
                <a:solidFill>
                  <a:srgbClr val="00CC00"/>
                </a:solidFill>
              </a:rPr>
              <a:t>Alike (Compare)</a:t>
            </a:r>
            <a:endParaRPr lang="en-US" dirty="0">
              <a:solidFill>
                <a:srgbClr val="00CC00"/>
              </a:solidFill>
            </a:endParaRPr>
          </a:p>
        </p:txBody>
      </p:sp>
      <p:sp>
        <p:nvSpPr>
          <p:cNvPr id="4" name="Text Placeholder 3"/>
          <p:cNvSpPr>
            <a:spLocks noGrp="1"/>
          </p:cNvSpPr>
          <p:nvPr>
            <p:ph type="body" sz="half" idx="3"/>
          </p:nvPr>
        </p:nvSpPr>
        <p:spPr/>
        <p:txBody>
          <a:bodyPr/>
          <a:lstStyle/>
          <a:p>
            <a:r>
              <a:rPr lang="en-US" dirty="0" smtClean="0"/>
              <a:t>Different (Contrast)</a:t>
            </a:r>
            <a:endParaRPr lang="en-US" dirty="0"/>
          </a:p>
        </p:txBody>
      </p:sp>
      <p:sp>
        <p:nvSpPr>
          <p:cNvPr id="5" name="Content Placeholder 4"/>
          <p:cNvSpPr>
            <a:spLocks noGrp="1"/>
          </p:cNvSpPr>
          <p:nvPr>
            <p:ph sz="quarter" idx="2"/>
          </p:nvPr>
        </p:nvSpPr>
        <p:spPr/>
        <p:txBody>
          <a:bodyPr/>
          <a:lstStyle/>
          <a:p>
            <a:r>
              <a:rPr lang="en-US" dirty="0" smtClean="0"/>
              <a:t>They </a:t>
            </a:r>
            <a:r>
              <a:rPr lang="en-US" dirty="0" smtClean="0">
                <a:solidFill>
                  <a:srgbClr val="00CC00"/>
                </a:solidFill>
              </a:rPr>
              <a:t>each </a:t>
            </a:r>
            <a:r>
              <a:rPr lang="en-US" dirty="0" smtClean="0"/>
              <a:t>have wheels</a:t>
            </a:r>
          </a:p>
          <a:p>
            <a:r>
              <a:rPr lang="en-US" dirty="0" smtClean="0"/>
              <a:t>They are </a:t>
            </a:r>
            <a:r>
              <a:rPr lang="en-US" dirty="0" smtClean="0">
                <a:solidFill>
                  <a:srgbClr val="00CC00"/>
                </a:solidFill>
              </a:rPr>
              <a:t>both</a:t>
            </a:r>
            <a:r>
              <a:rPr lang="en-US" dirty="0" smtClean="0"/>
              <a:t> types of transportation</a:t>
            </a:r>
          </a:p>
          <a:p>
            <a:r>
              <a:rPr lang="en-US" dirty="0" smtClean="0"/>
              <a:t>Cars come in different colors and skateboards do, </a:t>
            </a:r>
            <a:r>
              <a:rPr lang="en-US" dirty="0" smtClean="0">
                <a:solidFill>
                  <a:srgbClr val="00CC00"/>
                </a:solidFill>
              </a:rPr>
              <a:t>also</a:t>
            </a:r>
            <a:r>
              <a:rPr lang="en-US" dirty="0" smtClean="0"/>
              <a:t>.</a:t>
            </a:r>
          </a:p>
          <a:p>
            <a:r>
              <a:rPr lang="en-US" dirty="0" smtClean="0"/>
              <a:t>A car costs money and a skateboard does, </a:t>
            </a:r>
            <a:r>
              <a:rPr lang="en-US" dirty="0" smtClean="0">
                <a:solidFill>
                  <a:srgbClr val="00CC00"/>
                </a:solidFill>
              </a:rPr>
              <a:t>too</a:t>
            </a:r>
            <a:r>
              <a:rPr lang="en-US" dirty="0" smtClean="0"/>
              <a:t>.</a:t>
            </a:r>
            <a:endParaRPr lang="en-US" dirty="0"/>
          </a:p>
        </p:txBody>
      </p:sp>
      <p:sp>
        <p:nvSpPr>
          <p:cNvPr id="6" name="Content Placeholder 5"/>
          <p:cNvSpPr>
            <a:spLocks noGrp="1"/>
          </p:cNvSpPr>
          <p:nvPr>
            <p:ph sz="quarter" idx="4"/>
          </p:nvPr>
        </p:nvSpPr>
        <p:spPr/>
        <p:txBody>
          <a:bodyPr>
            <a:normAutofit fontScale="92500"/>
          </a:bodyPr>
          <a:lstStyle/>
          <a:p>
            <a:r>
              <a:rPr lang="en-US" dirty="0" smtClean="0"/>
              <a:t>A car is large, </a:t>
            </a:r>
            <a:r>
              <a:rPr lang="en-US" dirty="0" smtClean="0">
                <a:solidFill>
                  <a:srgbClr val="FF0000"/>
                </a:solidFill>
              </a:rPr>
              <a:t>but</a:t>
            </a:r>
            <a:r>
              <a:rPr lang="en-US" dirty="0" smtClean="0"/>
              <a:t> a skateboard is small</a:t>
            </a:r>
          </a:p>
          <a:p>
            <a:r>
              <a:rPr lang="en-US" dirty="0" smtClean="0"/>
              <a:t>You usually sit in a car, </a:t>
            </a:r>
            <a:r>
              <a:rPr lang="en-US" dirty="0" smtClean="0">
                <a:solidFill>
                  <a:srgbClr val="FF0000"/>
                </a:solidFill>
              </a:rPr>
              <a:t>unlike</a:t>
            </a:r>
            <a:r>
              <a:rPr lang="en-US" dirty="0" smtClean="0"/>
              <a:t> a skateboard that you usually stand on</a:t>
            </a:r>
          </a:p>
          <a:p>
            <a:r>
              <a:rPr lang="en-US" dirty="0" smtClean="0"/>
              <a:t>Many people can ride in a car, </a:t>
            </a:r>
            <a:r>
              <a:rPr lang="en-US" dirty="0" smtClean="0">
                <a:solidFill>
                  <a:srgbClr val="FF0000"/>
                </a:solidFill>
              </a:rPr>
              <a:t>however</a:t>
            </a:r>
            <a:r>
              <a:rPr lang="en-US" dirty="0" smtClean="0"/>
              <a:t> only one person rides on a skateboard.</a:t>
            </a:r>
          </a:p>
          <a:p>
            <a:r>
              <a:rPr lang="en-US" dirty="0" smtClean="0"/>
              <a:t>A car has door,</a:t>
            </a:r>
            <a:r>
              <a:rPr lang="en-US" dirty="0" smtClean="0">
                <a:solidFill>
                  <a:srgbClr val="FF0000"/>
                </a:solidFill>
              </a:rPr>
              <a:t> on the other hand </a:t>
            </a:r>
            <a:r>
              <a:rPr lang="en-US" dirty="0" smtClean="0"/>
              <a:t>a skateboard does not</a:t>
            </a:r>
            <a:endParaRPr lang="en-US" dirty="0"/>
          </a:p>
        </p:txBody>
      </p:sp>
      <p:cxnSp>
        <p:nvCxnSpPr>
          <p:cNvPr id="8" name="Straight Connector 7"/>
          <p:cNvCxnSpPr/>
          <p:nvPr/>
        </p:nvCxnSpPr>
        <p:spPr>
          <a:xfrm rot="10800000">
            <a:off x="228600" y="2438400"/>
            <a:ext cx="868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47900" y="4000500"/>
            <a:ext cx="44958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ox(i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ox(i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ox(i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ox(in)">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it together!</a:t>
            </a:r>
            <a:endParaRPr lang="en-US" dirty="0"/>
          </a:p>
        </p:txBody>
      </p:sp>
      <p:sp>
        <p:nvSpPr>
          <p:cNvPr id="3" name="Content Placeholder 2"/>
          <p:cNvSpPr>
            <a:spLocks noGrp="1"/>
          </p:cNvSpPr>
          <p:nvPr>
            <p:ph idx="1"/>
          </p:nvPr>
        </p:nvSpPr>
        <p:spPr/>
        <p:txBody>
          <a:bodyPr/>
          <a:lstStyle/>
          <a:p>
            <a:r>
              <a:rPr lang="en-US" dirty="0" smtClean="0"/>
              <a:t>Lets </a:t>
            </a:r>
            <a:r>
              <a:rPr lang="en-US" dirty="0" smtClean="0">
                <a:solidFill>
                  <a:srgbClr val="FF0000"/>
                </a:solidFill>
              </a:rPr>
              <a:t>compare</a:t>
            </a:r>
            <a:r>
              <a:rPr lang="en-US" dirty="0" smtClean="0"/>
              <a:t> and </a:t>
            </a:r>
            <a:r>
              <a:rPr lang="en-US" dirty="0" smtClean="0">
                <a:solidFill>
                  <a:srgbClr val="00CC00"/>
                </a:solidFill>
              </a:rPr>
              <a:t>contrast</a:t>
            </a:r>
            <a:r>
              <a:rPr lang="en-US" dirty="0" smtClean="0"/>
              <a:t> a dog and a cat.</a:t>
            </a:r>
            <a:endParaRPr lang="en-US" dirty="0"/>
          </a:p>
        </p:txBody>
      </p:sp>
      <p:pic>
        <p:nvPicPr>
          <p:cNvPr id="4100" name="Picture 4" descr="C:\Documents and Settings\adamsr\Local Settings\Temporary Internet Files\Content.IE5\169BO5VI\MP900431039[1].jpg"/>
          <p:cNvPicPr>
            <a:picLocks noChangeAspect="1" noChangeArrowheads="1"/>
          </p:cNvPicPr>
          <p:nvPr/>
        </p:nvPicPr>
        <p:blipFill>
          <a:blip r:embed="rId2" cstate="print"/>
          <a:srcRect/>
          <a:stretch>
            <a:fillRect/>
          </a:stretch>
        </p:blipFill>
        <p:spPr bwMode="auto">
          <a:xfrm>
            <a:off x="2286000" y="3048000"/>
            <a:ext cx="1828800" cy="2741861"/>
          </a:xfrm>
          <a:prstGeom prst="rect">
            <a:avLst/>
          </a:prstGeom>
          <a:noFill/>
        </p:spPr>
      </p:pic>
      <p:pic>
        <p:nvPicPr>
          <p:cNvPr id="4101" name="Picture 5" descr="C:\Documents and Settings\adamsr\Local Settings\Temporary Internet Files\Content.IE5\KLLP5WK2\MP910221095[1].jpg"/>
          <p:cNvPicPr>
            <a:picLocks noChangeAspect="1" noChangeArrowheads="1"/>
          </p:cNvPicPr>
          <p:nvPr/>
        </p:nvPicPr>
        <p:blipFill>
          <a:blip r:embed="rId3" cstate="print"/>
          <a:srcRect t="5000" b="3333"/>
          <a:stretch>
            <a:fillRect/>
          </a:stretch>
        </p:blipFill>
        <p:spPr bwMode="auto">
          <a:xfrm>
            <a:off x="5638800" y="2971800"/>
            <a:ext cx="1905000" cy="26684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0-#ppt_w/2"/>
                                          </p:val>
                                        </p:tav>
                                        <p:tav tm="100000">
                                          <p:val>
                                            <p:strVal val="#ppt_x"/>
                                          </p:val>
                                        </p:tav>
                                      </p:tavLst>
                                    </p:anim>
                                    <p:anim calcmode="lin" valueType="num">
                                      <p:cBhvr additive="base">
                                        <p:cTn id="18" dur="500" fill="hold"/>
                                        <p:tgtEl>
                                          <p:spTgt spid="410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additive="base">
                                        <p:cTn id="22" dur="500" fill="hold"/>
                                        <p:tgtEl>
                                          <p:spTgt spid="4101"/>
                                        </p:tgtEl>
                                        <p:attrNameLst>
                                          <p:attrName>ppt_x</p:attrName>
                                        </p:attrNameLst>
                                      </p:cBhvr>
                                      <p:tavLst>
                                        <p:tav tm="0">
                                          <p:val>
                                            <p:strVal val="1+#ppt_w/2"/>
                                          </p:val>
                                        </p:tav>
                                        <p:tav tm="100000">
                                          <p:val>
                                            <p:strVal val="#ppt_x"/>
                                          </p:val>
                                        </p:tav>
                                      </p:tavLst>
                                    </p:anim>
                                    <p:anim calcmode="lin" valueType="num">
                                      <p:cBhvr additive="base">
                                        <p:cTn id="23"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762000"/>
          </a:xfrm>
        </p:spPr>
        <p:txBody>
          <a:bodyPr/>
          <a:lstStyle/>
          <a:p>
            <a:r>
              <a:rPr lang="en-US" dirty="0" smtClean="0"/>
              <a:t>Let’s try it together</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5122" name="Picture 2" descr="http://www.theholidayzone.com/grandparentsday/venn2.gif"/>
          <p:cNvPicPr>
            <a:picLocks noChangeAspect="1" noChangeArrowheads="1"/>
          </p:cNvPicPr>
          <p:nvPr/>
        </p:nvPicPr>
        <p:blipFill>
          <a:blip r:embed="rId2" cstate="print"/>
          <a:srcRect/>
          <a:stretch>
            <a:fillRect/>
          </a:stretch>
        </p:blipFill>
        <p:spPr bwMode="auto">
          <a:xfrm>
            <a:off x="0" y="1058983"/>
            <a:ext cx="9144000" cy="5799017"/>
          </a:xfrm>
          <a:prstGeom prst="rect">
            <a:avLst/>
          </a:prstGeom>
          <a:noFill/>
        </p:spPr>
      </p:pic>
      <p:sp>
        <p:nvSpPr>
          <p:cNvPr id="8" name="TextBox 7"/>
          <p:cNvSpPr txBox="1"/>
          <p:nvPr/>
        </p:nvSpPr>
        <p:spPr>
          <a:xfrm>
            <a:off x="2133600" y="1106269"/>
            <a:ext cx="1981200" cy="646331"/>
          </a:xfrm>
          <a:prstGeom prst="rect">
            <a:avLst/>
          </a:prstGeom>
          <a:noFill/>
        </p:spPr>
        <p:txBody>
          <a:bodyPr wrap="square" rtlCol="0">
            <a:spAutoFit/>
          </a:bodyPr>
          <a:lstStyle/>
          <a:p>
            <a:pPr algn="ctr"/>
            <a:r>
              <a:rPr lang="en-US" sz="3600" b="1" dirty="0" smtClean="0">
                <a:solidFill>
                  <a:srgbClr val="FF0000"/>
                </a:solidFill>
              </a:rPr>
              <a:t>Dogs</a:t>
            </a:r>
            <a:endParaRPr lang="en-US" sz="3600" b="1" dirty="0">
              <a:solidFill>
                <a:srgbClr val="FF0000"/>
              </a:solidFill>
            </a:endParaRPr>
          </a:p>
        </p:txBody>
      </p:sp>
      <p:sp>
        <p:nvSpPr>
          <p:cNvPr id="9" name="TextBox 8"/>
          <p:cNvSpPr txBox="1"/>
          <p:nvPr/>
        </p:nvSpPr>
        <p:spPr>
          <a:xfrm>
            <a:off x="5105400" y="1143000"/>
            <a:ext cx="1981200" cy="646331"/>
          </a:xfrm>
          <a:prstGeom prst="rect">
            <a:avLst/>
          </a:prstGeom>
          <a:noFill/>
        </p:spPr>
        <p:txBody>
          <a:bodyPr wrap="square" rtlCol="0">
            <a:spAutoFit/>
          </a:bodyPr>
          <a:lstStyle/>
          <a:p>
            <a:pPr algn="ctr"/>
            <a:r>
              <a:rPr lang="en-US" sz="3600" b="1" dirty="0" smtClean="0">
                <a:solidFill>
                  <a:srgbClr val="FF0000"/>
                </a:solidFill>
              </a:rPr>
              <a:t>Cats</a:t>
            </a:r>
            <a:endParaRPr lang="en-US" sz="3600" b="1" dirty="0">
              <a:solidFill>
                <a:srgbClr val="FF0000"/>
              </a:solidFill>
            </a:endParaRPr>
          </a:p>
        </p:txBody>
      </p:sp>
      <p:sp>
        <p:nvSpPr>
          <p:cNvPr id="10" name="TextBox 9"/>
          <p:cNvSpPr txBox="1"/>
          <p:nvPr/>
        </p:nvSpPr>
        <p:spPr>
          <a:xfrm>
            <a:off x="4114800" y="1600200"/>
            <a:ext cx="990600" cy="553998"/>
          </a:xfrm>
          <a:prstGeom prst="rect">
            <a:avLst/>
          </a:prstGeom>
          <a:noFill/>
        </p:spPr>
        <p:txBody>
          <a:bodyPr wrap="square" rtlCol="0">
            <a:spAutoFit/>
          </a:bodyPr>
          <a:lstStyle/>
          <a:p>
            <a:pPr algn="ctr"/>
            <a:r>
              <a:rPr lang="en-US" sz="3000" b="1" dirty="0" smtClean="0">
                <a:solidFill>
                  <a:srgbClr val="00CC00"/>
                </a:solidFill>
              </a:rPr>
              <a:t>Both</a:t>
            </a:r>
            <a:endParaRPr lang="en-US" sz="3000" b="1" dirty="0">
              <a:solidFill>
                <a:srgbClr val="00CC00"/>
              </a:solidFill>
            </a:endParaRPr>
          </a:p>
        </p:txBody>
      </p:sp>
      <p:sp>
        <p:nvSpPr>
          <p:cNvPr id="11" name="TextBox 10"/>
          <p:cNvSpPr txBox="1"/>
          <p:nvPr/>
        </p:nvSpPr>
        <p:spPr>
          <a:xfrm>
            <a:off x="990600" y="1931075"/>
            <a:ext cx="2438400" cy="2862322"/>
          </a:xfrm>
          <a:prstGeom prst="rect">
            <a:avLst/>
          </a:prstGeom>
          <a:noFill/>
        </p:spPr>
        <p:txBody>
          <a:bodyPr wrap="square" rtlCol="0">
            <a:spAutoFit/>
          </a:bodyPr>
          <a:lstStyle/>
          <a:p>
            <a:pPr>
              <a:buClr>
                <a:schemeClr val="bg1">
                  <a:lumMod val="95000"/>
                  <a:lumOff val="5000"/>
                </a:schemeClr>
              </a:buClr>
              <a:buFont typeface="Wingdings" pitchFamily="2" charset="2"/>
              <a:buChar char="§"/>
            </a:pPr>
            <a:r>
              <a:rPr lang="en-US" dirty="0" smtClean="0">
                <a:solidFill>
                  <a:schemeClr val="bg1"/>
                </a:solidFill>
              </a:rPr>
              <a:t> They make barking, howling, and growling sounds</a:t>
            </a:r>
          </a:p>
          <a:p>
            <a:pPr>
              <a:buClr>
                <a:schemeClr val="bg1">
                  <a:lumMod val="95000"/>
                  <a:lumOff val="5000"/>
                </a:schemeClr>
              </a:buClr>
            </a:pPr>
            <a:r>
              <a:rPr lang="en-US" dirty="0" smtClean="0">
                <a:solidFill>
                  <a:schemeClr val="bg1"/>
                </a:solidFill>
              </a:rPr>
              <a:t> </a:t>
            </a: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Daytime animals</a:t>
            </a:r>
          </a:p>
          <a:p>
            <a:pPr>
              <a:buClr>
                <a:schemeClr val="bg1">
                  <a:lumMod val="95000"/>
                  <a:lumOff val="5000"/>
                </a:schemeClr>
              </a:buClr>
            </a:pPr>
            <a:endParaRPr lang="en-US" dirty="0" smtClean="0">
              <a:solidFill>
                <a:schemeClr val="bg1"/>
              </a:solidFill>
            </a:endParaRP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Live in packs in the wild</a:t>
            </a:r>
          </a:p>
          <a:p>
            <a:pPr>
              <a:buClr>
                <a:schemeClr val="bg1">
                  <a:lumMod val="95000"/>
                  <a:lumOff val="5000"/>
                </a:schemeClr>
              </a:buClr>
            </a:pPr>
            <a:r>
              <a:rPr lang="en-US" dirty="0">
                <a:solidFill>
                  <a:schemeClr val="bg1"/>
                </a:solidFill>
              </a:rPr>
              <a:t> </a:t>
            </a:r>
            <a:endParaRPr lang="en-US" dirty="0" smtClean="0">
              <a:solidFill>
                <a:schemeClr val="bg1"/>
              </a:solidFill>
            </a:endParaRPr>
          </a:p>
          <a:p>
            <a:pPr>
              <a:buClr>
                <a:schemeClr val="bg1">
                  <a:lumMod val="95000"/>
                  <a:lumOff val="5000"/>
                </a:schemeClr>
              </a:buClr>
              <a:buFont typeface="Wingdings" pitchFamily="2" charset="2"/>
              <a:buChar char="§"/>
            </a:pPr>
            <a:r>
              <a:rPr lang="en-US" dirty="0" smtClean="0">
                <a:solidFill>
                  <a:schemeClr val="bg1"/>
                </a:solidFill>
              </a:rPr>
              <a:t> </a:t>
            </a:r>
            <a:endParaRPr lang="en-US" dirty="0">
              <a:solidFill>
                <a:schemeClr val="bg1"/>
              </a:solidFill>
            </a:endParaRPr>
          </a:p>
        </p:txBody>
      </p:sp>
      <p:sp>
        <p:nvSpPr>
          <p:cNvPr id="12" name="TextBox 11"/>
          <p:cNvSpPr txBox="1"/>
          <p:nvPr/>
        </p:nvSpPr>
        <p:spPr>
          <a:xfrm>
            <a:off x="6172200" y="1828800"/>
            <a:ext cx="2057400" cy="2862322"/>
          </a:xfrm>
          <a:prstGeom prst="rect">
            <a:avLst/>
          </a:prstGeom>
          <a:noFill/>
        </p:spPr>
        <p:txBody>
          <a:bodyPr wrap="square" rtlCol="0">
            <a:spAutoFit/>
          </a:bodyPr>
          <a:lstStyle/>
          <a:p>
            <a:pPr>
              <a:buClr>
                <a:schemeClr val="bg1">
                  <a:lumMod val="95000"/>
                  <a:lumOff val="5000"/>
                </a:schemeClr>
              </a:buClr>
              <a:buFont typeface="Wingdings" pitchFamily="2" charset="2"/>
              <a:buChar char="§"/>
            </a:pPr>
            <a:r>
              <a:rPr lang="en-US" dirty="0" smtClean="0">
                <a:solidFill>
                  <a:schemeClr val="bg1"/>
                </a:solidFill>
              </a:rPr>
              <a:t> They meow and purr</a:t>
            </a:r>
          </a:p>
          <a:p>
            <a:pPr>
              <a:buClr>
                <a:schemeClr val="bg1">
                  <a:lumMod val="95000"/>
                  <a:lumOff val="5000"/>
                </a:schemeClr>
              </a:buClr>
            </a:pPr>
            <a:r>
              <a:rPr lang="en-US" dirty="0" smtClean="0">
                <a:solidFill>
                  <a:schemeClr val="bg1"/>
                </a:solidFill>
              </a:rPr>
              <a:t> </a:t>
            </a: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Nocturnal animals</a:t>
            </a:r>
          </a:p>
          <a:p>
            <a:pPr>
              <a:buClr>
                <a:schemeClr val="bg1">
                  <a:lumMod val="95000"/>
                  <a:lumOff val="5000"/>
                </a:schemeClr>
              </a:buClr>
            </a:pPr>
            <a:endParaRPr lang="en-US" dirty="0" smtClean="0">
              <a:solidFill>
                <a:schemeClr val="bg1"/>
              </a:solidFill>
            </a:endParaRP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Live by themselves in the wild</a:t>
            </a:r>
          </a:p>
          <a:p>
            <a:pPr>
              <a:buClr>
                <a:schemeClr val="bg1">
                  <a:lumMod val="95000"/>
                  <a:lumOff val="5000"/>
                </a:schemeClr>
              </a:buClr>
            </a:pPr>
            <a:r>
              <a:rPr lang="en-US" dirty="0">
                <a:solidFill>
                  <a:schemeClr val="bg1"/>
                </a:solidFill>
              </a:rPr>
              <a:t> </a:t>
            </a:r>
            <a:endParaRPr lang="en-US" dirty="0" smtClean="0">
              <a:solidFill>
                <a:schemeClr val="bg1"/>
              </a:solidFill>
            </a:endParaRPr>
          </a:p>
          <a:p>
            <a:pPr>
              <a:buClr>
                <a:schemeClr val="bg1">
                  <a:lumMod val="95000"/>
                  <a:lumOff val="5000"/>
                </a:schemeClr>
              </a:buClr>
              <a:buFont typeface="Wingdings" pitchFamily="2" charset="2"/>
              <a:buChar char="§"/>
            </a:pPr>
            <a:r>
              <a:rPr lang="en-US" dirty="0" smtClean="0">
                <a:solidFill>
                  <a:schemeClr val="bg1"/>
                </a:solidFill>
              </a:rPr>
              <a:t> </a:t>
            </a:r>
            <a:endParaRPr lang="en-US" dirty="0">
              <a:solidFill>
                <a:schemeClr val="bg1"/>
              </a:solidFill>
            </a:endParaRPr>
          </a:p>
        </p:txBody>
      </p:sp>
      <p:sp>
        <p:nvSpPr>
          <p:cNvPr id="13" name="TextBox 12"/>
          <p:cNvSpPr txBox="1"/>
          <p:nvPr/>
        </p:nvSpPr>
        <p:spPr>
          <a:xfrm>
            <a:off x="3581400" y="2286000"/>
            <a:ext cx="2057400" cy="2308324"/>
          </a:xfrm>
          <a:prstGeom prst="rect">
            <a:avLst/>
          </a:prstGeom>
          <a:noFill/>
        </p:spPr>
        <p:txBody>
          <a:bodyPr wrap="square" rtlCol="0">
            <a:spAutoFit/>
          </a:bodyPr>
          <a:lstStyle/>
          <a:p>
            <a:pPr>
              <a:buClr>
                <a:schemeClr val="bg1">
                  <a:lumMod val="95000"/>
                  <a:lumOff val="5000"/>
                </a:schemeClr>
              </a:buClr>
              <a:buFont typeface="Wingdings" pitchFamily="2" charset="2"/>
              <a:buChar char="§"/>
            </a:pPr>
            <a:r>
              <a:rPr lang="en-US" dirty="0" smtClean="0">
                <a:solidFill>
                  <a:schemeClr val="bg1"/>
                </a:solidFill>
              </a:rPr>
              <a:t>  Both have hair</a:t>
            </a:r>
          </a:p>
          <a:p>
            <a:pPr>
              <a:buClr>
                <a:schemeClr val="bg1">
                  <a:lumMod val="95000"/>
                  <a:lumOff val="5000"/>
                </a:schemeClr>
              </a:buClr>
            </a:pPr>
            <a:r>
              <a:rPr lang="en-US" dirty="0" smtClean="0">
                <a:solidFill>
                  <a:schemeClr val="bg1"/>
                </a:solidFill>
              </a:rPr>
              <a:t> </a:t>
            </a: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Have 4 legs</a:t>
            </a:r>
          </a:p>
          <a:p>
            <a:pPr>
              <a:buClr>
                <a:schemeClr val="bg1">
                  <a:lumMod val="95000"/>
                  <a:lumOff val="5000"/>
                </a:schemeClr>
              </a:buClr>
            </a:pPr>
            <a:endParaRPr lang="en-US" dirty="0" smtClean="0">
              <a:solidFill>
                <a:schemeClr val="bg1"/>
              </a:solidFill>
            </a:endParaRPr>
          </a:p>
          <a:p>
            <a:pPr>
              <a:buClr>
                <a:schemeClr val="bg1">
                  <a:lumMod val="95000"/>
                  <a:lumOff val="5000"/>
                </a:schemeClr>
              </a:buClr>
              <a:buFont typeface="Wingdings" pitchFamily="2" charset="2"/>
              <a:buChar char="§"/>
            </a:pPr>
            <a:r>
              <a:rPr lang="en-US" dirty="0">
                <a:solidFill>
                  <a:schemeClr val="bg1"/>
                </a:solidFill>
              </a:rPr>
              <a:t> </a:t>
            </a:r>
            <a:r>
              <a:rPr lang="en-US" dirty="0" smtClean="0">
                <a:solidFill>
                  <a:schemeClr val="bg1"/>
                </a:solidFill>
              </a:rPr>
              <a:t>Each are carnivores</a:t>
            </a:r>
          </a:p>
          <a:p>
            <a:pPr>
              <a:buClr>
                <a:schemeClr val="bg1">
                  <a:lumMod val="95000"/>
                  <a:lumOff val="5000"/>
                </a:schemeClr>
              </a:buClr>
            </a:pPr>
            <a:r>
              <a:rPr lang="en-US" dirty="0">
                <a:solidFill>
                  <a:schemeClr val="bg1"/>
                </a:solidFill>
              </a:rPr>
              <a:t> </a:t>
            </a:r>
            <a:endParaRPr lang="en-US" dirty="0" smtClean="0">
              <a:solidFill>
                <a:schemeClr val="bg1"/>
              </a:solidFill>
            </a:endParaRPr>
          </a:p>
          <a:p>
            <a:pPr>
              <a:buClr>
                <a:schemeClr val="bg1">
                  <a:lumMod val="95000"/>
                  <a:lumOff val="5000"/>
                </a:schemeClr>
              </a:buClr>
              <a:buFont typeface="Wingdings" pitchFamily="2" charset="2"/>
              <a:buChar char="§"/>
            </a:pPr>
            <a:r>
              <a:rPr lang="en-US" dirty="0" smtClean="0">
                <a:solidFill>
                  <a:schemeClr val="bg1"/>
                </a:solidFill>
              </a:rPr>
              <a:t> </a:t>
            </a:r>
            <a:endParaRPr lang="en-US" dirty="0">
              <a:solidFill>
                <a:schemeClr val="bg1"/>
              </a:solidFill>
            </a:endParaRPr>
          </a:p>
        </p:txBody>
      </p:sp>
      <p:sp>
        <p:nvSpPr>
          <p:cNvPr id="14" name="TextBox 13"/>
          <p:cNvSpPr txBox="1"/>
          <p:nvPr/>
        </p:nvSpPr>
        <p:spPr>
          <a:xfrm>
            <a:off x="1676400" y="5638800"/>
            <a:ext cx="6019800" cy="461665"/>
          </a:xfrm>
          <a:prstGeom prst="rect">
            <a:avLst/>
          </a:prstGeom>
          <a:solidFill>
            <a:schemeClr val="tx1"/>
          </a:solidFill>
        </p:spPr>
        <p:txBody>
          <a:bodyPr wrap="square" rtlCol="0">
            <a:spAutoFit/>
          </a:bodyPr>
          <a:lstStyle/>
          <a:p>
            <a:pPr algn="ctr"/>
            <a:r>
              <a:rPr lang="en-US" sz="2400" b="1" dirty="0" smtClean="0">
                <a:solidFill>
                  <a:schemeClr val="tx2">
                    <a:lumMod val="10000"/>
                  </a:schemeClr>
                </a:solidFill>
              </a:rPr>
              <a:t>What are more similarities and differences?</a:t>
            </a:r>
            <a:endParaRPr lang="en-US" sz="2400" b="1"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1"/>
      <p:bldP spid="10" grpId="0"/>
      <p:bldP spid="11" grpId="0"/>
      <p:bldP spid="12" grpId="0"/>
      <p:bldP spid="13" grpId="0"/>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154</TotalTime>
  <Words>682</Words>
  <Application>Microsoft Office PowerPoint</Application>
  <PresentationFormat>On-screen Show (4:3)</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Compare  and  Contrast</vt:lpstr>
      <vt:lpstr>Compare</vt:lpstr>
      <vt:lpstr>Contrast</vt:lpstr>
      <vt:lpstr>Signal Words</vt:lpstr>
      <vt:lpstr>Ways to Compare and Contrast</vt:lpstr>
      <vt:lpstr>Let me show you!</vt:lpstr>
      <vt:lpstr>Car vs. Skateboard</vt:lpstr>
      <vt:lpstr>Lets try it together!</vt:lpstr>
      <vt:lpstr>Let’s try it together</vt:lpstr>
      <vt:lpstr>Your turn!</vt:lpstr>
      <vt:lpstr>Slide 11</vt:lpstr>
      <vt:lpstr>Slide 12</vt:lpstr>
    </vt:vector>
  </TitlesOfParts>
  <Company>Weld County School District RE-1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Compare  and  Contrast</dc:title>
  <dc:creator>adamsr</dc:creator>
  <cp:lastModifiedBy>Jennifer Adams</cp:lastModifiedBy>
  <cp:revision>17</cp:revision>
  <dcterms:created xsi:type="dcterms:W3CDTF">2011-01-29T05:02:59Z</dcterms:created>
  <dcterms:modified xsi:type="dcterms:W3CDTF">2011-01-31T15:00:26Z</dcterms:modified>
</cp:coreProperties>
</file>